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90" r:id="rId2"/>
    <p:sldId id="258" r:id="rId3"/>
    <p:sldId id="277" r:id="rId4"/>
    <p:sldId id="257" r:id="rId5"/>
    <p:sldId id="278" r:id="rId6"/>
    <p:sldId id="280" r:id="rId7"/>
    <p:sldId id="279" r:id="rId8"/>
    <p:sldId id="281" r:id="rId9"/>
    <p:sldId id="259" r:id="rId10"/>
    <p:sldId id="282" r:id="rId11"/>
    <p:sldId id="276" r:id="rId12"/>
    <p:sldId id="260" r:id="rId13"/>
    <p:sldId id="261" r:id="rId14"/>
    <p:sldId id="262" r:id="rId15"/>
    <p:sldId id="284" r:id="rId16"/>
    <p:sldId id="283" r:id="rId17"/>
    <p:sldId id="263" r:id="rId18"/>
    <p:sldId id="285" r:id="rId19"/>
    <p:sldId id="264" r:id="rId20"/>
    <p:sldId id="265" r:id="rId21"/>
    <p:sldId id="266" r:id="rId22"/>
    <p:sldId id="286" r:id="rId23"/>
    <p:sldId id="267" r:id="rId24"/>
    <p:sldId id="287" r:id="rId25"/>
    <p:sldId id="268" r:id="rId26"/>
    <p:sldId id="288" r:id="rId27"/>
    <p:sldId id="269" r:id="rId28"/>
    <p:sldId id="289" r:id="rId29"/>
    <p:sldId id="270" r:id="rId30"/>
    <p:sldId id="271" r:id="rId31"/>
    <p:sldId id="272" r:id="rId32"/>
    <p:sldId id="273" r:id="rId33"/>
    <p:sldId id="274" r:id="rId34"/>
    <p:sldId id="275" r:id="rId35"/>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66"/>
    <a:srgbClr val="E18D59"/>
    <a:srgbClr val="D76A2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en-US"/>
          </a:p>
        </p:txBody>
      </p:sp>
      <p:sp>
        <p:nvSpPr>
          <p:cNvPr id="3" name="Date Placeholder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67D83B30-C64B-491B-B1F0-FA56983DC475}" type="datetimeFigureOut">
              <a:rPr lang="en-US" smtClean="0"/>
              <a:pPr/>
              <a:t>9/6/2012</a:t>
            </a:fld>
            <a:endParaRPr lang="en-US"/>
          </a:p>
        </p:txBody>
      </p:sp>
      <p:sp>
        <p:nvSpPr>
          <p:cNvPr id="4" name="Slide Image Placeholder 3"/>
          <p:cNvSpPr>
            <a:spLocks noGrp="1" noRot="1" noChangeAspect="1"/>
          </p:cNvSpPr>
          <p:nvPr>
            <p:ph type="sldImg" idx="2"/>
          </p:nvPr>
        </p:nvSpPr>
        <p:spPr>
          <a:xfrm>
            <a:off x="1165225" y="692150"/>
            <a:ext cx="4619625" cy="3463925"/>
          </a:xfrm>
          <a:prstGeom prst="rect">
            <a:avLst/>
          </a:prstGeom>
          <a:noFill/>
          <a:ln w="12700">
            <a:solidFill>
              <a:prstClr val="black"/>
            </a:solidFill>
          </a:ln>
        </p:spPr>
        <p:txBody>
          <a:bodyPr vert="horz" lIns="92492" tIns="46246" rIns="92492" bIns="46246" rtlCol="0" anchor="ctr"/>
          <a:lstStyle/>
          <a:p>
            <a:endParaRPr lang="en-US"/>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en-US"/>
          </a:p>
        </p:txBody>
      </p:sp>
      <p:sp>
        <p:nvSpPr>
          <p:cNvPr id="7" name="Slide Number Placeholder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0651B295-67D7-4A16-8AFB-94A08E85C8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651B295-67D7-4A16-8AFB-94A08E85C87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FEDA2247-E78B-4CA6-8708-AAAAF525994C}" type="datetimeFigureOut">
              <a:rPr lang="en-US" smtClean="0"/>
              <a:pPr/>
              <a:t>9/6/2012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00772ECD-F620-47D3-81A8-0A745B402E0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DA2247-E78B-4CA6-8708-AAAAF525994C}"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772ECD-F620-47D3-81A8-0A745B402E0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FEDA2247-E78B-4CA6-8708-AAAAF525994C}" type="datetimeFigureOut">
              <a:rPr lang="en-US" smtClean="0"/>
              <a:pPr/>
              <a:t>9/6/2012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00772ECD-F620-47D3-81A8-0A745B402E0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EDA2247-E78B-4CA6-8708-AAAAF525994C}" type="datetimeFigureOut">
              <a:rPr lang="en-US" smtClean="0"/>
              <a:pPr/>
              <a:t>9/6/2012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00772ECD-F620-47D3-81A8-0A745B402E04}"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FEDA2247-E78B-4CA6-8708-AAAAF525994C}" type="datetimeFigureOut">
              <a:rPr lang="en-US" smtClean="0"/>
              <a:pPr/>
              <a:t>9/6/2012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00772ECD-F620-47D3-81A8-0A745B402E04}"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FEDA2247-E78B-4CA6-8708-AAAAF525994C}" type="datetimeFigureOut">
              <a:rPr lang="en-US" smtClean="0"/>
              <a:pPr/>
              <a:t>9/6/2012</a:t>
            </a:fld>
            <a:endParaRPr lang="en-US"/>
          </a:p>
        </p:txBody>
      </p:sp>
      <p:sp>
        <p:nvSpPr>
          <p:cNvPr id="10" name="Slide Number Placeholder 9"/>
          <p:cNvSpPr>
            <a:spLocks noGrp="1"/>
          </p:cNvSpPr>
          <p:nvPr>
            <p:ph type="sldNum" sz="quarter" idx="16"/>
          </p:nvPr>
        </p:nvSpPr>
        <p:spPr/>
        <p:txBody>
          <a:bodyPr rtlCol="0"/>
          <a:lstStyle/>
          <a:p>
            <a:fld id="{00772ECD-F620-47D3-81A8-0A745B402E04}"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FEDA2247-E78B-4CA6-8708-AAAAF525994C}" type="datetimeFigureOut">
              <a:rPr lang="en-US" smtClean="0"/>
              <a:pPr/>
              <a:t>9/6/2012</a:t>
            </a:fld>
            <a:endParaRPr lang="en-US"/>
          </a:p>
        </p:txBody>
      </p:sp>
      <p:sp>
        <p:nvSpPr>
          <p:cNvPr id="12" name="Slide Number Placeholder 11"/>
          <p:cNvSpPr>
            <a:spLocks noGrp="1"/>
          </p:cNvSpPr>
          <p:nvPr>
            <p:ph type="sldNum" sz="quarter" idx="16"/>
          </p:nvPr>
        </p:nvSpPr>
        <p:spPr/>
        <p:txBody>
          <a:bodyPr rtlCol="0"/>
          <a:lstStyle/>
          <a:p>
            <a:fld id="{00772ECD-F620-47D3-81A8-0A745B402E04}"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DA2247-E78B-4CA6-8708-AAAAF525994C}" type="datetimeFigureOut">
              <a:rPr lang="en-US" smtClean="0"/>
              <a:pPr/>
              <a:t>9/6/2012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00772ECD-F620-47D3-81A8-0A745B402E0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DA2247-E78B-4CA6-8708-AAAAF525994C}" type="datetimeFigureOut">
              <a:rPr lang="en-US" smtClean="0"/>
              <a:pPr/>
              <a:t>9/6/2012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00772ECD-F620-47D3-81A8-0A745B402E0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EDA2247-E78B-4CA6-8708-AAAAF525994C}" type="datetimeFigureOut">
              <a:rPr lang="en-US" smtClean="0"/>
              <a:pPr/>
              <a:t>9/6/2012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00772ECD-F620-47D3-81A8-0A745B402E04}"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FEDA2247-E78B-4CA6-8708-AAAAF525994C}" type="datetimeFigureOut">
              <a:rPr lang="en-US" smtClean="0"/>
              <a:pPr/>
              <a:t>9/6/2012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00772ECD-F620-47D3-81A8-0A745B402E04}"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FEDA2247-E78B-4CA6-8708-AAAAF525994C}" type="datetimeFigureOut">
              <a:rPr lang="en-US" smtClean="0"/>
              <a:pPr/>
              <a:t>9/6/2012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00772ECD-F620-47D3-81A8-0A745B402E0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sword://SpaRVG2004/2%20Timoteo%203:15?notip"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ninosayudandoninos.org"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18D59">
            <a:alpha val="78000"/>
          </a:srgbClr>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ctrTitle"/>
          </p:nvPr>
        </p:nvSpPr>
        <p:spPr>
          <a:xfrm>
            <a:off x="609600" y="2514601"/>
            <a:ext cx="7772400" cy="990600"/>
          </a:xfrm>
        </p:spPr>
        <p:txBody>
          <a:bodyPr/>
          <a:lstStyle/>
          <a:p>
            <a:pPr eaLnBrk="1" hangingPunct="1"/>
            <a:r>
              <a:rPr lang="es-ES_tradnl" dirty="0" smtClean="0">
                <a:solidFill>
                  <a:srgbClr val="7030A0"/>
                </a:solidFill>
                <a:effectLst>
                  <a:outerShdw blurRad="38100" dist="38100" dir="2700000" algn="tl">
                    <a:srgbClr val="000000">
                      <a:alpha val="43137"/>
                    </a:srgbClr>
                  </a:outerShdw>
                </a:effectLst>
                <a:latin typeface="Aharoni" pitchFamily="2" charset="-79"/>
                <a:cs typeface="Aharoni" pitchFamily="2" charset="-79"/>
              </a:rPr>
              <a:t>A</a:t>
            </a:r>
            <a:r>
              <a:rPr lang="es-US" dirty="0" smtClean="0">
                <a:solidFill>
                  <a:srgbClr val="7030A0"/>
                </a:solidFill>
                <a:effectLst>
                  <a:outerShdw blurRad="38100" dist="38100" dir="2700000" algn="tl">
                    <a:srgbClr val="000000">
                      <a:alpha val="43137"/>
                    </a:srgbClr>
                  </a:outerShdw>
                </a:effectLst>
                <a:latin typeface="Aharoni" pitchFamily="2" charset="-79"/>
                <a:cs typeface="Aharoni" pitchFamily="2" charset="-79"/>
              </a:rPr>
              <a:t>L SUFRIMIENTO INFANTIL</a:t>
            </a:r>
            <a:endParaRPr lang="es-ES_tradnl" dirty="0" smtClean="0">
              <a:solidFill>
                <a:srgbClr val="7030A0"/>
              </a:solidFill>
              <a:effectLst>
                <a:outerShdw blurRad="38100" dist="38100" dir="2700000" algn="tl">
                  <a:srgbClr val="000000">
                    <a:alpha val="43137"/>
                  </a:srgbClr>
                </a:outerShdw>
              </a:effectLst>
              <a:latin typeface="Aharoni" pitchFamily="2" charset="-79"/>
              <a:cs typeface="Aharoni" pitchFamily="2" charset="-79"/>
            </a:endParaRPr>
          </a:p>
        </p:txBody>
      </p:sp>
      <p:sp>
        <p:nvSpPr>
          <p:cNvPr id="3" name="Subtitle 2"/>
          <p:cNvSpPr>
            <a:spLocks noGrp="1"/>
          </p:cNvSpPr>
          <p:nvPr>
            <p:ph type="subTitle" idx="1"/>
          </p:nvPr>
        </p:nvSpPr>
        <p:spPr>
          <a:xfrm>
            <a:off x="685800" y="3581400"/>
            <a:ext cx="7315200" cy="2286000"/>
          </a:xfrm>
        </p:spPr>
        <p:txBody>
          <a:bodyPr>
            <a:normAutofit fontScale="92500" lnSpcReduction="10000"/>
          </a:bodyPr>
          <a:lstStyle/>
          <a:p>
            <a:r>
              <a:rPr lang="es-CO" sz="3200" dirty="0" smtClean="0">
                <a:solidFill>
                  <a:srgbClr val="CC0066"/>
                </a:solidFill>
                <a:latin typeface="Aharoni" pitchFamily="2" charset="-79"/>
                <a:cs typeface="Aharoni" pitchFamily="2" charset="-79"/>
              </a:rPr>
              <a:t>Proveyendo Zonas de Seguridad para los ni</a:t>
            </a:r>
            <a:r>
              <a:rPr lang="es-CO" sz="3200" b="1" dirty="0" smtClean="0">
                <a:solidFill>
                  <a:srgbClr val="CC0066"/>
                </a:solidFill>
                <a:latin typeface="Aharoni" pitchFamily="2" charset="-79"/>
                <a:cs typeface="Aharoni" pitchFamily="2" charset="-79"/>
              </a:rPr>
              <a:t>ñ</a:t>
            </a:r>
            <a:r>
              <a:rPr lang="es-CO" sz="3200" dirty="0" smtClean="0">
                <a:solidFill>
                  <a:srgbClr val="CC0066"/>
                </a:solidFill>
                <a:latin typeface="Aharoni" pitchFamily="2" charset="-79"/>
                <a:cs typeface="Aharoni" pitchFamily="2" charset="-79"/>
              </a:rPr>
              <a:t>os que enfrentan desastres</a:t>
            </a:r>
          </a:p>
          <a:p>
            <a:pPr algn="ctr"/>
            <a:r>
              <a:rPr lang="es-CO" sz="3000" b="1" dirty="0" smtClean="0">
                <a:solidFill>
                  <a:srgbClr val="7030A0"/>
                </a:solidFill>
                <a:latin typeface="Aharoni" pitchFamily="2" charset="-79"/>
                <a:cs typeface="Aharoni" pitchFamily="2" charset="-79"/>
              </a:rPr>
              <a:t>Niños ayudando niños</a:t>
            </a:r>
          </a:p>
          <a:p>
            <a:pPr algn="ctr"/>
            <a:r>
              <a:rPr lang="es-CO" sz="2200" dirty="0" smtClean="0">
                <a:solidFill>
                  <a:srgbClr val="7030A0"/>
                </a:solidFill>
                <a:latin typeface="Aharoni" pitchFamily="2" charset="-79"/>
                <a:cs typeface="Aharoni" pitchFamily="2" charset="-79"/>
              </a:rPr>
              <a:t>Ministerio Infantil Divisi</a:t>
            </a:r>
            <a:r>
              <a:rPr lang="es-CO" sz="2200" b="1" dirty="0" smtClean="0">
                <a:solidFill>
                  <a:srgbClr val="7030A0"/>
                </a:solidFill>
                <a:latin typeface="Aharoni" pitchFamily="2" charset="-79"/>
                <a:cs typeface="Aharoni" pitchFamily="2" charset="-79"/>
              </a:rPr>
              <a:t>ó</a:t>
            </a:r>
            <a:r>
              <a:rPr lang="es-CO" sz="2200" dirty="0" smtClean="0">
                <a:solidFill>
                  <a:srgbClr val="7030A0"/>
                </a:solidFill>
                <a:latin typeface="Aharoni" pitchFamily="2" charset="-79"/>
                <a:cs typeface="Aharoni" pitchFamily="2" charset="-79"/>
              </a:rPr>
              <a:t>n Interamericana, </a:t>
            </a:r>
            <a:endParaRPr lang="es-CO" sz="2200" dirty="0" smtClean="0">
              <a:solidFill>
                <a:srgbClr val="7030A0"/>
              </a:solidFill>
              <a:latin typeface="Aharoni" pitchFamily="2" charset="-79"/>
              <a:cs typeface="Aharoni" pitchFamily="2" charset="-79"/>
            </a:endParaRPr>
          </a:p>
          <a:p>
            <a:pPr algn="ctr"/>
            <a:r>
              <a:rPr lang="es-CO" sz="2200" dirty="0" smtClean="0">
                <a:solidFill>
                  <a:srgbClr val="7030A0"/>
                </a:solidFill>
                <a:latin typeface="Aharoni" pitchFamily="2" charset="-79"/>
                <a:cs typeface="Aharoni" pitchFamily="2" charset="-79"/>
              </a:rPr>
              <a:t>Nivel </a:t>
            </a:r>
            <a:r>
              <a:rPr lang="es-CO" sz="2200" dirty="0" smtClean="0">
                <a:solidFill>
                  <a:srgbClr val="7030A0"/>
                </a:solidFill>
                <a:latin typeface="Aharoni" pitchFamily="2" charset="-79"/>
                <a:cs typeface="Aharoni" pitchFamily="2" charset="-79"/>
              </a:rPr>
              <a:t>IV, Curso </a:t>
            </a:r>
            <a:r>
              <a:rPr lang="es-CO" sz="3000" b="1" dirty="0" smtClean="0">
                <a:solidFill>
                  <a:srgbClr val="7030A0"/>
                </a:solidFill>
                <a:latin typeface="Aharoni" pitchFamily="2" charset="-79"/>
                <a:cs typeface="Aharoni" pitchFamily="2" charset="-79"/>
              </a:rPr>
              <a:t>10</a:t>
            </a:r>
            <a:r>
              <a:rPr lang="es-CO" sz="2200" b="1" dirty="0" smtClean="0">
                <a:solidFill>
                  <a:srgbClr val="7030A0"/>
                </a:solidFill>
                <a:latin typeface="Aharoni" pitchFamily="2" charset="-79"/>
                <a:cs typeface="Aharoni" pitchFamily="2" charset="-79"/>
              </a:rPr>
              <a:t>.</a:t>
            </a:r>
          </a:p>
          <a:p>
            <a:endParaRPr lang="en-US" dirty="0"/>
          </a:p>
        </p:txBody>
      </p:sp>
      <p:pic>
        <p:nvPicPr>
          <p:cNvPr id="5" name="Picture 4" descr="Deten!.png"/>
          <p:cNvPicPr>
            <a:picLocks noChangeAspect="1"/>
          </p:cNvPicPr>
          <p:nvPr/>
        </p:nvPicPr>
        <p:blipFill>
          <a:blip r:embed="rId2" cstate="print"/>
          <a:stretch>
            <a:fillRect/>
          </a:stretch>
        </p:blipFill>
        <p:spPr>
          <a:xfrm>
            <a:off x="228600" y="152400"/>
            <a:ext cx="2286000" cy="2151529"/>
          </a:xfrm>
          <a:prstGeom prst="rect">
            <a:avLst/>
          </a:prstGeom>
          <a:ln>
            <a:noFill/>
          </a:ln>
          <a:effectLst>
            <a:softEdge rad="112500"/>
          </a:effectLst>
        </p:spPr>
      </p:pic>
      <p:sp>
        <p:nvSpPr>
          <p:cNvPr id="7" name="TextBox 6"/>
          <p:cNvSpPr txBox="1"/>
          <p:nvPr/>
        </p:nvSpPr>
        <p:spPr>
          <a:xfrm>
            <a:off x="2819400" y="381000"/>
            <a:ext cx="3962400" cy="1200329"/>
          </a:xfrm>
          <a:prstGeom prst="rect">
            <a:avLst/>
          </a:prstGeom>
          <a:noFill/>
        </p:spPr>
        <p:txBody>
          <a:bodyPr wrap="square" rtlCol="0">
            <a:spAutoFit/>
          </a:bodyPr>
          <a:lstStyle/>
          <a:p>
            <a:pPr algn="ctr"/>
            <a:r>
              <a:rPr lang="es-US" sz="3600" b="1" dirty="0" smtClean="0">
                <a:solidFill>
                  <a:srgbClr val="7030A0"/>
                </a:solidFill>
                <a:latin typeface="Aharoni" pitchFamily="2" charset="-79"/>
                <a:cs typeface="Aharoni" pitchFamily="2" charset="-79"/>
              </a:rPr>
              <a:t>Los niños y el servicio</a:t>
            </a:r>
            <a:endParaRPr lang="en-US" sz="3600" b="1" dirty="0">
              <a:solidFill>
                <a:srgbClr val="7030A0"/>
              </a:solidFill>
              <a:latin typeface="Aharoni" pitchFamily="2" charset="-79"/>
              <a:cs typeface="Aharoni" pitchFamily="2" charset="-79"/>
            </a:endParaRPr>
          </a:p>
        </p:txBody>
      </p:sp>
      <p:sp>
        <p:nvSpPr>
          <p:cNvPr id="8" name="Rectangle 7"/>
          <p:cNvSpPr/>
          <p:nvPr/>
        </p:nvSpPr>
        <p:spPr>
          <a:xfrm>
            <a:off x="3733800" y="1905000"/>
            <a:ext cx="1981200" cy="769441"/>
          </a:xfrm>
          <a:prstGeom prst="rect">
            <a:avLst/>
          </a:prstGeom>
        </p:spPr>
        <p:txBody>
          <a:bodyPr wrap="square">
            <a:spAutoFit/>
          </a:bodyPr>
          <a:lstStyle/>
          <a:p>
            <a:r>
              <a:rPr lang="es-ES_tradnl" sz="4400" b="1" dirty="0" smtClean="0">
                <a:solidFill>
                  <a:srgbClr val="7030A0"/>
                </a:solidFill>
                <a:effectLst>
                  <a:outerShdw blurRad="38100" dist="38100" dir="2700000" algn="tl">
                    <a:srgbClr val="000000">
                      <a:alpha val="43137"/>
                    </a:srgbClr>
                  </a:outerShdw>
                </a:effectLst>
                <a:latin typeface="Aharoni" pitchFamily="2" charset="-79"/>
                <a:cs typeface="Aharoni" pitchFamily="2" charset="-79"/>
              </a:rPr>
              <a:t>ALTO</a:t>
            </a:r>
            <a:endParaRPr lang="en-US" sz="4400" b="1" dirty="0">
              <a:latin typeface="Aharoni" pitchFamily="2" charset="-79"/>
              <a:cs typeface="Aharoni" pitchFamily="2" charset="-79"/>
            </a:endParaRPr>
          </a:p>
        </p:txBody>
      </p:sp>
      <p:pic>
        <p:nvPicPr>
          <p:cNvPr id="1027" name="Picture 3" descr="C:\Users\CarballoVe\AppData\Local\Microsoft\Windows\Temporary Internet Files\Content.IE5\29WA1SIK\MP900439455[1].jpg"/>
          <p:cNvPicPr>
            <a:picLocks noChangeAspect="1" noChangeArrowheads="1"/>
          </p:cNvPicPr>
          <p:nvPr/>
        </p:nvPicPr>
        <p:blipFill>
          <a:blip r:embed="rId3" cstate="print"/>
          <a:srcRect/>
          <a:stretch>
            <a:fillRect/>
          </a:stretch>
        </p:blipFill>
        <p:spPr bwMode="auto">
          <a:xfrm>
            <a:off x="7010400" y="228600"/>
            <a:ext cx="1820091" cy="2514600"/>
          </a:xfrm>
          <a:prstGeom prst="rect">
            <a:avLst/>
          </a:prstGeom>
          <a:ln>
            <a:noFill/>
          </a:ln>
          <a:effectLst>
            <a:softEdge rad="11250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A tono con la Biblia</a:t>
            </a:r>
            <a:endParaRPr lang="es-CO" dirty="0"/>
          </a:p>
        </p:txBody>
      </p:sp>
      <p:sp>
        <p:nvSpPr>
          <p:cNvPr id="3" name="Content Placeholder 2"/>
          <p:cNvSpPr>
            <a:spLocks noGrp="1"/>
          </p:cNvSpPr>
          <p:nvPr>
            <p:ph sz="quarter" idx="1"/>
          </p:nvPr>
        </p:nvSpPr>
        <p:spPr>
          <a:xfrm>
            <a:off x="612648" y="1905000"/>
            <a:ext cx="8153400" cy="4191000"/>
          </a:xfrm>
        </p:spPr>
        <p:txBody>
          <a:bodyPr>
            <a:noAutofit/>
          </a:bodyPr>
          <a:lstStyle/>
          <a:p>
            <a:r>
              <a:rPr lang="es-ES_tradnl" sz="3200" dirty="0" smtClean="0"/>
              <a:t>Mateo 18:4 El que se haga pequeño como este niño, ése será el más grande en el reino de los cielos. </a:t>
            </a:r>
            <a:endParaRPr lang="es-ES_tradnl" sz="3200" dirty="0" smtClean="0">
              <a:hlinkClick r:id="rId2"/>
            </a:endParaRPr>
          </a:p>
        </p:txBody>
      </p:sp>
      <p:pic>
        <p:nvPicPr>
          <p:cNvPr id="4" name="Picture 3" descr="Deten!.png"/>
          <p:cNvPicPr>
            <a:picLocks noChangeAspect="1"/>
          </p:cNvPicPr>
          <p:nvPr/>
        </p:nvPicPr>
        <p:blipFill>
          <a:blip r:embed="rId3" cstate="print"/>
          <a:stretch>
            <a:fillRect/>
          </a:stretch>
        </p:blipFill>
        <p:spPr>
          <a:xfrm>
            <a:off x="7696200" y="152400"/>
            <a:ext cx="1143000" cy="1143000"/>
          </a:xfrm>
          <a:prstGeom prst="rect">
            <a:avLst/>
          </a:prstGeom>
          <a:ln>
            <a:noFill/>
          </a:ln>
          <a:effectLst>
            <a:softEdge rad="112500"/>
          </a:effectLst>
        </p:spPr>
      </p:pic>
      <p:pic>
        <p:nvPicPr>
          <p:cNvPr id="2050" name="Picture 2" descr="C:\Users\RiveraDi\AppData\Local\Microsoft\Windows\Temporary Internet Files\Content.IE5\7VOL8KPX\MP900227517[1].jpg"/>
          <p:cNvPicPr>
            <a:picLocks noChangeAspect="1" noChangeArrowheads="1"/>
          </p:cNvPicPr>
          <p:nvPr/>
        </p:nvPicPr>
        <p:blipFill>
          <a:blip r:embed="rId4" cstate="print"/>
          <a:srcRect r="41667"/>
          <a:stretch>
            <a:fillRect/>
          </a:stretch>
        </p:blipFill>
        <p:spPr bwMode="auto">
          <a:xfrm>
            <a:off x="3276600" y="3420836"/>
            <a:ext cx="2209800" cy="2446564"/>
          </a:xfrm>
          <a:prstGeom prst="rect">
            <a:avLst/>
          </a:prstGeom>
          <a:ln>
            <a:noFill/>
          </a:ln>
          <a:effectLst>
            <a:softEdge rad="112500"/>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A tono con la Biblia</a:t>
            </a:r>
            <a:endParaRPr lang="es-CO" dirty="0"/>
          </a:p>
        </p:txBody>
      </p:sp>
      <p:sp>
        <p:nvSpPr>
          <p:cNvPr id="3" name="Content Placeholder 2"/>
          <p:cNvSpPr>
            <a:spLocks noGrp="1"/>
          </p:cNvSpPr>
          <p:nvPr>
            <p:ph sz="quarter" idx="1"/>
          </p:nvPr>
        </p:nvSpPr>
        <p:spPr/>
        <p:txBody>
          <a:bodyPr>
            <a:noAutofit/>
          </a:bodyPr>
          <a:lstStyle/>
          <a:p>
            <a:r>
              <a:rPr lang="es-ES_tradnl" sz="3200" dirty="0" smtClean="0"/>
              <a:t>2 Timoteo 3:15 – “Además, desde tu niñez conoces las Sagradas Escrituras. Ellas te darán la sabiduría que lleva a la salvación mediante la fe en Cristo Jesús”.</a:t>
            </a:r>
            <a:endParaRPr lang="es-ES_tradnl" sz="3200" u="sng" dirty="0" smtClean="0">
              <a:solidFill>
                <a:srgbClr val="000000"/>
              </a:solidFill>
            </a:endParaRP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pic>
        <p:nvPicPr>
          <p:cNvPr id="3074" name="Picture 2" descr="C:\Users\RiveraDi\AppData\Local\Microsoft\Windows\Temporary Internet Files\Content.IE5\7VOL8KPX\MP900410128[1].jpg"/>
          <p:cNvPicPr>
            <a:picLocks noChangeAspect="1" noChangeArrowheads="1"/>
          </p:cNvPicPr>
          <p:nvPr/>
        </p:nvPicPr>
        <p:blipFill>
          <a:blip r:embed="rId3" cstate="print"/>
          <a:srcRect/>
          <a:stretch>
            <a:fillRect/>
          </a:stretch>
        </p:blipFill>
        <p:spPr bwMode="auto">
          <a:xfrm>
            <a:off x="914400" y="3733800"/>
            <a:ext cx="3714540" cy="264080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CO" sz="4000" dirty="0" smtClean="0"/>
              <a:t>A tono con el Espíritu de Profecía</a:t>
            </a:r>
            <a:endParaRPr lang="en-US" sz="4000" dirty="0"/>
          </a:p>
        </p:txBody>
      </p:sp>
      <p:sp>
        <p:nvSpPr>
          <p:cNvPr id="3" name="Content Placeholder 2"/>
          <p:cNvSpPr>
            <a:spLocks noGrp="1"/>
          </p:cNvSpPr>
          <p:nvPr>
            <p:ph sz="quarter" idx="1"/>
          </p:nvPr>
        </p:nvSpPr>
        <p:spPr/>
        <p:txBody>
          <a:bodyPr>
            <a:normAutofit fontScale="92500" lnSpcReduction="10000"/>
          </a:bodyPr>
          <a:lstStyle/>
          <a:p>
            <a:r>
              <a:rPr lang="es-ES_tradnl" sz="3200" dirty="0" smtClean="0">
                <a:solidFill>
                  <a:srgbClr val="000000"/>
                </a:solidFill>
              </a:rPr>
              <a:t>“Dios requiere que su iglesia despierte de su letargo, y vea la clase de servicio que se le exige en este tiempo de peligro.  Debe apacentar los corderos del rebaño.  El Señor del cielo está mirando para ver quién hace la obra que él quisiera ver hecha en favor de los niños y jóvenes.  Los ojos de nuestros hermanos y hermanas deberían ser ungidos con colirio celestial a fin de que pudieran discernir las necesidades del momento”. </a:t>
            </a:r>
            <a:r>
              <a:rPr lang="es-ES_tradnl" sz="3000" i="1" dirty="0" smtClean="0">
                <a:solidFill>
                  <a:srgbClr val="000000"/>
                </a:solidFill>
              </a:rPr>
              <a:t>Consejos para Maestros, pág. 48</a:t>
            </a:r>
            <a:endParaRPr lang="en-US" i="1"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CO" sz="3600" dirty="0" smtClean="0"/>
              <a:t>A tono con la preocupación mundial</a:t>
            </a:r>
            <a:endParaRPr lang="en-US" sz="3600" dirty="0"/>
          </a:p>
        </p:txBody>
      </p:sp>
      <p:sp>
        <p:nvSpPr>
          <p:cNvPr id="3" name="Content Placeholder 2"/>
          <p:cNvSpPr>
            <a:spLocks noGrp="1"/>
          </p:cNvSpPr>
          <p:nvPr>
            <p:ph sz="quarter" idx="1"/>
          </p:nvPr>
        </p:nvSpPr>
        <p:spPr/>
        <p:txBody>
          <a:bodyPr>
            <a:normAutofit/>
          </a:bodyPr>
          <a:lstStyle/>
          <a:p>
            <a:r>
              <a:rPr lang="es-CO" sz="3200" dirty="0" smtClean="0"/>
              <a:t>“La colaboración en salud, educación , protección y participación a niveles internacionales ha sido expandida en los años recientes. </a:t>
            </a:r>
            <a:r>
              <a:rPr lang="es-CO" sz="3200" smtClean="0"/>
              <a:t>Esto </a:t>
            </a:r>
            <a:r>
              <a:rPr lang="es-CO" sz="3200" dirty="0" smtClean="0"/>
              <a:t>promete el progreso acelerado de los derechos de los niños y al objetivo de un desarrollo internacional en conjunto”. </a:t>
            </a:r>
          </a:p>
          <a:p>
            <a:pPr>
              <a:buNone/>
            </a:pPr>
            <a:r>
              <a:rPr lang="en-US" sz="3200" i="1" dirty="0" smtClean="0"/>
              <a:t>	-</a:t>
            </a:r>
            <a:r>
              <a:rPr lang="en-US" sz="2400" i="1" dirty="0" smtClean="0"/>
              <a:t>Ann M. </a:t>
            </a:r>
            <a:r>
              <a:rPr lang="en-US" sz="2400" i="1" dirty="0" err="1" smtClean="0"/>
              <a:t>Veneman</a:t>
            </a:r>
            <a:r>
              <a:rPr lang="en-US" sz="2400" i="1" dirty="0" smtClean="0"/>
              <a:t> Executive Director, UNICEF </a:t>
            </a:r>
            <a:r>
              <a:rPr lang="en-US" sz="2400" b="1" i="1" dirty="0" smtClean="0"/>
              <a:t>The State of the World’s Children Special Edition: Celebrating 20 Years of the Convention on the Rights of the Child. 2011.</a:t>
            </a:r>
            <a:endParaRPr lang="es-AR" sz="3200" i="1" dirty="0" smtClean="0"/>
          </a:p>
          <a:p>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Plan de actividades - 1</a:t>
            </a:r>
            <a:endParaRPr lang="en-US" dirty="0"/>
          </a:p>
        </p:txBody>
      </p:sp>
      <p:sp>
        <p:nvSpPr>
          <p:cNvPr id="3" name="Content Placeholder 2"/>
          <p:cNvSpPr>
            <a:spLocks noGrp="1"/>
          </p:cNvSpPr>
          <p:nvPr>
            <p:ph sz="quarter" idx="1"/>
          </p:nvPr>
        </p:nvSpPr>
        <p:spPr/>
        <p:txBody>
          <a:bodyPr>
            <a:normAutofit/>
          </a:bodyPr>
          <a:lstStyle/>
          <a:p>
            <a:r>
              <a:rPr lang="es-ES_tradnl" sz="3200" dirty="0" smtClean="0"/>
              <a:t>1: Capacitar y formar niños mentores (NM) con el apoyo y  sensibilización de los padres en la iglesia para alcanzar a los demás niños de la iglesia y la comunidad, con el apoyo de grupos de voluntarios capacitados entre los miembros de la Iglesia y la comunidad.</a:t>
            </a:r>
          </a:p>
          <a:p>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pic>
        <p:nvPicPr>
          <p:cNvPr id="4098" name="Picture 2" descr="C:\Users\RiveraDi\AppData\Local\Microsoft\Windows\Temporary Internet Files\Content.IE5\RFRDRG7M\MP900442438[1].jpg"/>
          <p:cNvPicPr>
            <a:picLocks noChangeAspect="1" noChangeArrowheads="1"/>
          </p:cNvPicPr>
          <p:nvPr/>
        </p:nvPicPr>
        <p:blipFill>
          <a:blip r:embed="rId3" cstate="print"/>
          <a:srcRect/>
          <a:stretch>
            <a:fillRect/>
          </a:stretch>
        </p:blipFill>
        <p:spPr bwMode="auto">
          <a:xfrm flipH="1">
            <a:off x="3048000" y="4724400"/>
            <a:ext cx="2536208" cy="1518891"/>
          </a:xfrm>
          <a:prstGeom prst="rect">
            <a:avLst/>
          </a:prstGeom>
          <a:ln>
            <a:noFill/>
          </a:ln>
          <a:effectLst>
            <a:softEdge rad="112500"/>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Plan de actividades - 2</a:t>
            </a:r>
            <a:endParaRPr lang="en-US" dirty="0"/>
          </a:p>
        </p:txBody>
      </p:sp>
      <p:sp>
        <p:nvSpPr>
          <p:cNvPr id="3" name="Content Placeholder 2"/>
          <p:cNvSpPr>
            <a:spLocks noGrp="1"/>
          </p:cNvSpPr>
          <p:nvPr>
            <p:ph sz="quarter" idx="1"/>
          </p:nvPr>
        </p:nvSpPr>
        <p:spPr/>
        <p:txBody>
          <a:bodyPr>
            <a:normAutofit/>
          </a:bodyPr>
          <a:lstStyle/>
          <a:p>
            <a:r>
              <a:rPr lang="es-ES_tradnl" sz="3200" dirty="0" smtClean="0"/>
              <a:t>2: Establecer una campaña pública a favor de los niños en riesgo de problemas sociales para lograr el apoyo de otros factores sociales y la recaudación de fondos para el programa.</a:t>
            </a:r>
          </a:p>
          <a:p>
            <a:pPr>
              <a:buNone/>
            </a:pPr>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pic>
        <p:nvPicPr>
          <p:cNvPr id="5124" name="Picture 4" descr="C:\Users\RiveraDi\AppData\Local\Microsoft\Windows\Temporary Internet Files\Content.IE5\5LD509HO\MP900178845[1].jpg"/>
          <p:cNvPicPr>
            <a:picLocks noChangeAspect="1" noChangeArrowheads="1"/>
          </p:cNvPicPr>
          <p:nvPr/>
        </p:nvPicPr>
        <p:blipFill>
          <a:blip r:embed="rId3" cstate="print"/>
          <a:srcRect/>
          <a:stretch>
            <a:fillRect/>
          </a:stretch>
        </p:blipFill>
        <p:spPr bwMode="auto">
          <a:xfrm>
            <a:off x="2590800" y="3657600"/>
            <a:ext cx="3657600" cy="2438400"/>
          </a:xfrm>
          <a:prstGeom prst="rect">
            <a:avLst/>
          </a:prstGeom>
          <a:ln>
            <a:noFill/>
          </a:ln>
          <a:effectLst>
            <a:softEdge rad="112500"/>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Plan de actividades - 3</a:t>
            </a:r>
            <a:endParaRPr lang="en-US" dirty="0"/>
          </a:p>
        </p:txBody>
      </p:sp>
      <p:sp>
        <p:nvSpPr>
          <p:cNvPr id="3" name="Content Placeholder 2"/>
          <p:cNvSpPr>
            <a:spLocks noGrp="1"/>
          </p:cNvSpPr>
          <p:nvPr>
            <p:ph sz="quarter" idx="1"/>
          </p:nvPr>
        </p:nvSpPr>
        <p:spPr>
          <a:xfrm>
            <a:off x="3276600" y="1828800"/>
            <a:ext cx="5489448" cy="4267200"/>
          </a:xfrm>
        </p:spPr>
        <p:txBody>
          <a:bodyPr>
            <a:normAutofit/>
          </a:bodyPr>
          <a:lstStyle/>
          <a:p>
            <a:r>
              <a:rPr lang="es-ES_tradnl" sz="3200" dirty="0" smtClean="0"/>
              <a:t>3: Facilitar para que la infraestructura de la Iglesia (templos y escuelas) y lograr que infraestructuras publicas, hasta donde sea posible, se unan al programa en beneficio de la comunidad.</a:t>
            </a:r>
          </a:p>
          <a:p>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pic>
        <p:nvPicPr>
          <p:cNvPr id="6146" name="Picture 2" descr="C:\Users\RiveraDi\AppData\Local\Microsoft\Windows\Temporary Internet Files\Content.IE5\IV892ZGM\MP900443669[1].jpg"/>
          <p:cNvPicPr>
            <a:picLocks noChangeAspect="1" noChangeArrowheads="1"/>
          </p:cNvPicPr>
          <p:nvPr/>
        </p:nvPicPr>
        <p:blipFill>
          <a:blip r:embed="rId3" cstate="print"/>
          <a:srcRect/>
          <a:stretch>
            <a:fillRect/>
          </a:stretch>
        </p:blipFill>
        <p:spPr bwMode="auto">
          <a:xfrm>
            <a:off x="609600" y="1828800"/>
            <a:ext cx="2590800" cy="4049879"/>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Plan 1 - Formación</a:t>
            </a:r>
            <a:endParaRPr lang="en-US" dirty="0"/>
          </a:p>
        </p:txBody>
      </p:sp>
      <p:sp>
        <p:nvSpPr>
          <p:cNvPr id="3" name="Content Placeholder 2"/>
          <p:cNvSpPr>
            <a:spLocks noGrp="1"/>
          </p:cNvSpPr>
          <p:nvPr>
            <p:ph sz="quarter" idx="1"/>
          </p:nvPr>
        </p:nvSpPr>
        <p:spPr/>
        <p:txBody>
          <a:bodyPr>
            <a:normAutofit fontScale="77500" lnSpcReduction="20000"/>
          </a:bodyPr>
          <a:lstStyle/>
          <a:p>
            <a:pPr marL="0" indent="0">
              <a:buNone/>
            </a:pPr>
            <a:r>
              <a:rPr lang="es-ES_tradnl" sz="4100" dirty="0" smtClean="0"/>
              <a:t>1: Capacitar y formar niños mentores (NM) con el apoyo y  sensibilización de los padres en la Iglesia para alcanzar a los demás niños de la iglesia y la comunidad</a:t>
            </a:r>
          </a:p>
          <a:p>
            <a:pPr marL="0" indent="0"/>
            <a:r>
              <a:rPr lang="es-ES_tradnl" sz="3600" dirty="0" smtClean="0"/>
              <a:t>La DIA a través de los canales regulares promoverá la experiencia en un inicio “piloto” para la implementación del programa.</a:t>
            </a:r>
          </a:p>
          <a:p>
            <a:pPr marL="0" indent="0"/>
            <a:r>
              <a:rPr lang="es-ES_tradnl" sz="3600" dirty="0" smtClean="0"/>
              <a:t>Los lideres de la iglesia y pastores serán capacitados para que a su vez sean los principales promotores para que las iglesias voluntariamente entren al programa con la aprobación de la Junta de Iglesia.  </a:t>
            </a: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Plan 1 - Formación</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r>
              <a:rPr lang="es-ES_tradnl" sz="3400" dirty="0" smtClean="0"/>
              <a:t>El ministerio infantil en cooperación con otros departamentos de la iglesia identificarán niños y adultos voluntarios, primariamente entre los miembros de la iglesia para ser capacitados. Se buscará que los niños mentores logren su certificación.</a:t>
            </a:r>
          </a:p>
          <a:p>
            <a:pPr marL="0" indent="0"/>
            <a:r>
              <a:rPr lang="es-ES_tradnl" sz="3400" dirty="0" smtClean="0"/>
              <a:t>El departamento de ministerio infantil con la ayuda del departamento de educación y otros departamentos, diseñarán el contenido temático de capacitación y también de </a:t>
            </a:r>
            <a:r>
              <a:rPr lang="es-ES_tradnl" sz="3400" dirty="0" err="1" smtClean="0"/>
              <a:t>mentoría</a:t>
            </a:r>
            <a:r>
              <a:rPr lang="es-ES_tradnl" sz="3400" dirty="0" smtClean="0"/>
              <a:t>. </a:t>
            </a:r>
          </a:p>
          <a:p>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CO" dirty="0" smtClean="0"/>
              <a:t>Capacitación</a:t>
            </a:r>
            <a:endParaRPr lang="en-US" dirty="0"/>
          </a:p>
        </p:txBody>
      </p:sp>
      <p:sp>
        <p:nvSpPr>
          <p:cNvPr id="3" name="Content Placeholder 2"/>
          <p:cNvSpPr>
            <a:spLocks noGrp="1"/>
          </p:cNvSpPr>
          <p:nvPr>
            <p:ph sz="quarter" idx="1"/>
          </p:nvPr>
        </p:nvSpPr>
        <p:spPr/>
        <p:txBody>
          <a:bodyPr>
            <a:normAutofit lnSpcReduction="10000"/>
          </a:bodyPr>
          <a:lstStyle/>
          <a:p>
            <a:pPr marL="0" indent="0"/>
            <a:r>
              <a:rPr lang="es-ES_tradnl" sz="3200" dirty="0" smtClean="0"/>
              <a:t>Los voluntarios adultos de apoyo, serán capacitados considerando las siguientes áreas:</a:t>
            </a:r>
          </a:p>
          <a:p>
            <a:pPr marL="857250" lvl="1" indent="-457200">
              <a:buFont typeface="Arial"/>
              <a:buChar char="•"/>
            </a:pPr>
            <a:r>
              <a:rPr lang="es-ES_tradnl" sz="2400" dirty="0" smtClean="0"/>
              <a:t>Como desarrollar el liderazgo infantil y como coadyuvar en la </a:t>
            </a:r>
            <a:r>
              <a:rPr lang="es-ES_tradnl" sz="2400" dirty="0" err="1" smtClean="0"/>
              <a:t>mentoría</a:t>
            </a:r>
            <a:r>
              <a:rPr lang="es-ES_tradnl" sz="2400" dirty="0" smtClean="0"/>
              <a:t> infantil.</a:t>
            </a:r>
          </a:p>
          <a:p>
            <a:pPr marL="857250" lvl="1" indent="-457200">
              <a:buFont typeface="Arial"/>
              <a:buChar char="•"/>
            </a:pPr>
            <a:r>
              <a:rPr lang="es-ES_tradnl" sz="2400" dirty="0" smtClean="0"/>
              <a:t>Como lograr cambios de comportamiento efectivos en los niños. Psicología infantil.</a:t>
            </a:r>
          </a:p>
          <a:p>
            <a:pPr marL="857250" lvl="1" indent="-457200">
              <a:buFont typeface="Arial"/>
              <a:buChar char="•"/>
            </a:pPr>
            <a:r>
              <a:rPr lang="es-ES_tradnl" sz="2400" dirty="0" smtClean="0"/>
              <a:t>Formación de principios y valores morales en los niños.</a:t>
            </a:r>
          </a:p>
          <a:p>
            <a:pPr marL="857250" lvl="1" indent="-457200">
              <a:buFont typeface="Arial"/>
              <a:buChar char="•"/>
            </a:pPr>
            <a:r>
              <a:rPr lang="es-ES_tradnl" sz="2400" dirty="0" smtClean="0"/>
              <a:t>Principios éticos en la relación con niños, derechos de los niños y principios legales.</a:t>
            </a:r>
          </a:p>
          <a:p>
            <a:pPr marL="857250" lvl="1" indent="-457200">
              <a:buFont typeface="Arial"/>
              <a:buChar char="•"/>
            </a:pPr>
            <a:r>
              <a:rPr lang="es-ES_tradnl" sz="2400" dirty="0" smtClean="0"/>
              <a:t>La responsabilidad social de la Iglesia adventistas, ética y moral en el servicio comunitario. </a:t>
            </a:r>
          </a:p>
          <a:p>
            <a:pPr>
              <a:buNone/>
            </a:pPr>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OBJETIVOS</a:t>
            </a:r>
            <a:endParaRPr lang="en-US" dirty="0"/>
          </a:p>
        </p:txBody>
      </p:sp>
      <p:sp>
        <p:nvSpPr>
          <p:cNvPr id="3" name="Content Placeholder 2"/>
          <p:cNvSpPr>
            <a:spLocks noGrp="1"/>
          </p:cNvSpPr>
          <p:nvPr>
            <p:ph sz="quarter" idx="1"/>
          </p:nvPr>
        </p:nvSpPr>
        <p:spPr/>
        <p:txBody>
          <a:bodyPr>
            <a:noAutofit/>
          </a:bodyPr>
          <a:lstStyle/>
          <a:p>
            <a:pPr>
              <a:buNone/>
            </a:pPr>
            <a:r>
              <a:rPr lang="es-AR" sz="3200" dirty="0" smtClean="0">
                <a:solidFill>
                  <a:srgbClr val="660066"/>
                </a:solidFill>
              </a:rPr>
              <a:t>OBJETIVO #1:</a:t>
            </a:r>
          </a:p>
          <a:p>
            <a:r>
              <a:rPr lang="es-AR" sz="3200" dirty="0" smtClean="0"/>
              <a:t>Desarrollar un plan de apoyo, dirección y protección para niños que se ven afectados por desastres de diferentes índoles provocados por la naturaleza o por descuido humano, ya que representan el grupo de personas más indefenso, y más vulnerable a sufrir descuido y abuso en circunstancias adversas.  </a:t>
            </a:r>
            <a:endParaRPr lang="es-ES_tradnl" sz="3200" dirty="0" smtClean="0"/>
          </a:p>
        </p:txBody>
      </p:sp>
      <p:pic>
        <p:nvPicPr>
          <p:cNvPr id="4" name="Picture 3" descr="Deten!.png"/>
          <p:cNvPicPr>
            <a:picLocks noChangeAspect="1"/>
          </p:cNvPicPr>
          <p:nvPr/>
        </p:nvPicPr>
        <p:blipFill>
          <a:blip r:embed="rId2" cstate="print"/>
          <a:stretch>
            <a:fillRect/>
          </a:stretch>
        </p:blipFill>
        <p:spPr>
          <a:xfrm>
            <a:off x="7620000" y="152400"/>
            <a:ext cx="1143000" cy="1143000"/>
          </a:xfrm>
          <a:prstGeom prst="rect">
            <a:avLst/>
          </a:prstGeom>
          <a:ln>
            <a:noFill/>
          </a:ln>
          <a:effectLst>
            <a:softEdge rad="112500"/>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Capacitación</a:t>
            </a:r>
            <a:endParaRPr lang="en-US" dirty="0"/>
          </a:p>
        </p:txBody>
      </p:sp>
      <p:sp>
        <p:nvSpPr>
          <p:cNvPr id="3" name="Content Placeholder 2"/>
          <p:cNvSpPr>
            <a:spLocks noGrp="1"/>
          </p:cNvSpPr>
          <p:nvPr>
            <p:ph sz="quarter" idx="1"/>
          </p:nvPr>
        </p:nvSpPr>
        <p:spPr/>
        <p:txBody>
          <a:bodyPr>
            <a:normAutofit fontScale="70000" lnSpcReduction="20000"/>
          </a:bodyPr>
          <a:lstStyle/>
          <a:p>
            <a:pPr marL="0" indent="0"/>
            <a:r>
              <a:rPr lang="es-CO" dirty="0" smtClean="0"/>
              <a:t> </a:t>
            </a:r>
            <a:r>
              <a:rPr lang="es-CO" sz="3400" dirty="0" smtClean="0"/>
              <a:t>Lograr </a:t>
            </a:r>
            <a:r>
              <a:rPr lang="es-ES_tradnl" sz="3400" dirty="0" smtClean="0"/>
              <a:t>el apoyo de actores claves es de vital importancia para el programa. Se harán esfuerzos en el nivel de cada país y nivel regional para lograr la identificación y apoyo de acuerdo a los intereses organizacionales y de grupo.</a:t>
            </a:r>
          </a:p>
          <a:p>
            <a:pPr marL="0" indent="0"/>
            <a:r>
              <a:rPr lang="es-ES_tradnl" sz="3400" dirty="0" smtClean="0"/>
              <a:t> Los miembros de la iglesia recibirán adecuada información de los objetivos del programa y los impactos esperados para lograr su adhesión y apoyo como voluntarios para la operación del programa, la promoción del programa en el ámbito local y/o para la recaudación de fondos.</a:t>
            </a:r>
          </a:p>
          <a:p>
            <a:pPr marL="0" indent="0"/>
            <a:r>
              <a:rPr lang="es-ES_tradnl" sz="3400" dirty="0" smtClean="0"/>
              <a:t> La oficina de ADRA en el país, a través de sus mecanismos de  enlace buscara participar activamente en redes, plataformas o mesas de diálogo que estén vinculados al programa con el objetivo de visibilizar la acción social de la IASD y tener presencia como un actor social.  </a:t>
            </a: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Plan 2 – Campaña pública</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buNone/>
            </a:pPr>
            <a:r>
              <a:rPr lang="es-ES_tradnl" sz="4400" dirty="0" smtClean="0"/>
              <a:t>2: Establecer una campaña pública a favor de los niños en riesgo de problemas sociales para lograr el apoyo de otros actores sociales y para la recaudación de fondos para el programa. </a:t>
            </a:r>
          </a:p>
          <a:p>
            <a:pPr marL="0" indent="0"/>
            <a:r>
              <a:rPr lang="es-ES_tradnl" sz="3200" dirty="0" smtClean="0"/>
              <a:t> Los Iglesia Adventista y su agencia humanitaria serán conocidas a través de la presencia del programa en la iglesia y la comunidad. La estrategia será dar a conocer a la iglesia como agente de impacto a la problemática en la comunidad. Por lo tanto, la misma tendrá su variante de acuerdo a la necesidad identificada.</a:t>
            </a:r>
          </a:p>
          <a:p>
            <a:pPr marL="0" indent="0">
              <a:buNone/>
            </a:pPr>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Plan 2 – Campaña pública</a:t>
            </a:r>
            <a:endParaRPr lang="en-US" dirty="0"/>
          </a:p>
        </p:txBody>
      </p:sp>
      <p:sp>
        <p:nvSpPr>
          <p:cNvPr id="3" name="Content Placeholder 2"/>
          <p:cNvSpPr>
            <a:spLocks noGrp="1"/>
          </p:cNvSpPr>
          <p:nvPr>
            <p:ph sz="quarter" idx="1"/>
          </p:nvPr>
        </p:nvSpPr>
        <p:spPr/>
        <p:txBody>
          <a:bodyPr>
            <a:normAutofit fontScale="85000" lnSpcReduction="20000"/>
          </a:bodyPr>
          <a:lstStyle/>
          <a:p>
            <a:pPr marL="0" indent="0">
              <a:buNone/>
            </a:pPr>
            <a:r>
              <a:rPr lang="es-ES_tradnl" sz="3200" dirty="0" smtClean="0"/>
              <a:t>Una pagina Web con el nombre de </a:t>
            </a:r>
            <a:r>
              <a:rPr lang="es-ES_tradnl" sz="3200" dirty="0" smtClean="0">
                <a:hlinkClick r:id="rId2"/>
              </a:rPr>
              <a:t>www.ninosayudandoninos.org</a:t>
            </a:r>
            <a:r>
              <a:rPr lang="es-ES_tradnl" sz="3200" dirty="0" smtClean="0"/>
              <a:t>  será diseñada para dar a conocer los alcances del programa, sus impactos y la rendición de cuentas social o auditoria social. También incluirá una sección de recursos para los implementadores, socios claves, auspiciadores y en lo posible un mecanismo de recaudación de fondos vía Internet.</a:t>
            </a:r>
          </a:p>
          <a:p>
            <a:pPr marL="0" indent="0"/>
            <a:r>
              <a:rPr lang="es-ES_tradnl" sz="3200" dirty="0" smtClean="0"/>
              <a:t>  El programa espera tener una presencia activa de sensibilización en los medios de comunicación. La IADS podrá ser presentada como una alternativa de salvaguarda para los niños mediante la diversidad de opciones y programas disponibles. </a:t>
            </a:r>
          </a:p>
          <a:p>
            <a:endParaRPr lang="en-US" dirty="0"/>
          </a:p>
        </p:txBody>
      </p:sp>
      <p:pic>
        <p:nvPicPr>
          <p:cNvPr id="4" name="Picture 3" descr="Deten!.png"/>
          <p:cNvPicPr>
            <a:picLocks noChangeAspect="1"/>
          </p:cNvPicPr>
          <p:nvPr/>
        </p:nvPicPr>
        <p:blipFill>
          <a:blip r:embed="rId3"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O" dirty="0" smtClean="0"/>
              <a:t>Plan 3 – Uso adecuado de la infraestructura </a:t>
            </a:r>
            <a:endParaRPr lang="en-US" dirty="0"/>
          </a:p>
        </p:txBody>
      </p:sp>
      <p:sp>
        <p:nvSpPr>
          <p:cNvPr id="3" name="Content Placeholder 2"/>
          <p:cNvSpPr>
            <a:spLocks noGrp="1"/>
          </p:cNvSpPr>
          <p:nvPr>
            <p:ph sz="quarter" idx="1"/>
          </p:nvPr>
        </p:nvSpPr>
        <p:spPr/>
        <p:txBody>
          <a:bodyPr>
            <a:normAutofit fontScale="77500" lnSpcReduction="20000"/>
          </a:bodyPr>
          <a:lstStyle/>
          <a:p>
            <a:pPr marL="0" indent="0">
              <a:buNone/>
            </a:pPr>
            <a:r>
              <a:rPr lang="es-ES_tradnl" sz="4000" dirty="0" smtClean="0"/>
              <a:t>3: Facilitar para que la infraestructura de la Iglesia (templos y escuelas) y lograr que infraestructuras públicas, hasta donde sea posible, se unan al programa en beneficio de la comunidad. </a:t>
            </a:r>
          </a:p>
          <a:p>
            <a:pPr marL="0" indent="0"/>
            <a:r>
              <a:rPr lang="es-ES_tradnl" sz="3400" dirty="0" smtClean="0"/>
              <a:t> </a:t>
            </a:r>
            <a:r>
              <a:rPr lang="es-ES_tradnl" sz="3600" dirty="0" smtClean="0"/>
              <a:t>Promover la aprobación en los diferentes niveles de la Iglesia para la implementación del programa facilitando la infraestructura de la iglesia o escuela durante 2 horas aproximadamente de lunes a jueves. La iglesia local promoverá el cumplimiento de los objetivos pudiendo ajustar el horario según sea necesario.</a:t>
            </a: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O" dirty="0" smtClean="0"/>
              <a:t>Plan 3 – Uso adecuado de la infraestructura </a:t>
            </a:r>
            <a:endParaRPr lang="en-US" dirty="0"/>
          </a:p>
        </p:txBody>
      </p:sp>
      <p:sp>
        <p:nvSpPr>
          <p:cNvPr id="3" name="Content Placeholder 2"/>
          <p:cNvSpPr>
            <a:spLocks noGrp="1"/>
          </p:cNvSpPr>
          <p:nvPr>
            <p:ph sz="quarter" idx="1"/>
          </p:nvPr>
        </p:nvSpPr>
        <p:spPr>
          <a:xfrm>
            <a:off x="612648" y="1752600"/>
            <a:ext cx="8153400" cy="4343400"/>
          </a:xfrm>
        </p:spPr>
        <p:txBody>
          <a:bodyPr>
            <a:normAutofit/>
          </a:bodyPr>
          <a:lstStyle/>
          <a:p>
            <a:pPr marL="0" indent="0">
              <a:buNone/>
            </a:pPr>
            <a:r>
              <a:rPr lang="es-ES_tradnl" sz="3400" dirty="0" smtClean="0"/>
              <a:t>En lo posible se buscara el apoyo de entidades gubernamentales o privadas para el apoyo con infraestructura y recursos que sean necesarios para el programa.</a:t>
            </a:r>
          </a:p>
          <a:p>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pic>
        <p:nvPicPr>
          <p:cNvPr id="7171" name="Picture 3" descr="C:\Users\RiveraDi\AppData\Local\Microsoft\Windows\Temporary Internet Files\Content.IE5\622R81OX\MP900407457[1].jpg"/>
          <p:cNvPicPr>
            <a:picLocks noChangeAspect="1" noChangeArrowheads="1"/>
          </p:cNvPicPr>
          <p:nvPr/>
        </p:nvPicPr>
        <p:blipFill>
          <a:blip r:embed="rId3" cstate="print"/>
          <a:srcRect/>
          <a:stretch>
            <a:fillRect/>
          </a:stretch>
        </p:blipFill>
        <p:spPr bwMode="auto">
          <a:xfrm>
            <a:off x="762000" y="4191000"/>
            <a:ext cx="3200400" cy="2110264"/>
          </a:xfrm>
          <a:prstGeom prst="rect">
            <a:avLst/>
          </a:prstGeom>
          <a:ln>
            <a:noFill/>
          </a:ln>
          <a:effectLst>
            <a:softEdge rad="112500"/>
          </a:effectLst>
        </p:spPr>
      </p:pic>
      <p:pic>
        <p:nvPicPr>
          <p:cNvPr id="7172" name="Picture 4" descr="C:\Users\RiveraDi\AppData\Local\Microsoft\Windows\Temporary Internet Files\Content.IE5\RFRDRG7M\MP900399746[1].jpg"/>
          <p:cNvPicPr>
            <a:picLocks noChangeAspect="1" noChangeArrowheads="1"/>
          </p:cNvPicPr>
          <p:nvPr/>
        </p:nvPicPr>
        <p:blipFill>
          <a:blip r:embed="rId4" cstate="print"/>
          <a:srcRect/>
          <a:stretch>
            <a:fillRect/>
          </a:stretch>
        </p:blipFill>
        <p:spPr bwMode="auto">
          <a:xfrm>
            <a:off x="4800600" y="4191000"/>
            <a:ext cx="3200400" cy="2132767"/>
          </a:xfrm>
          <a:prstGeom prst="rect">
            <a:avLst/>
          </a:prstGeom>
          <a:ln>
            <a:noFill/>
          </a:ln>
          <a:effectLst>
            <a:softEdge rad="112500"/>
          </a:effec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Posibles actividades adicionales</a:t>
            </a:r>
            <a:endParaRPr lang="en-US" dirty="0"/>
          </a:p>
        </p:txBody>
      </p:sp>
      <p:sp>
        <p:nvSpPr>
          <p:cNvPr id="3" name="Content Placeholder 2"/>
          <p:cNvSpPr>
            <a:spLocks noGrp="1"/>
          </p:cNvSpPr>
          <p:nvPr>
            <p:ph sz="quarter" idx="1"/>
          </p:nvPr>
        </p:nvSpPr>
        <p:spPr/>
        <p:txBody>
          <a:bodyPr>
            <a:normAutofit fontScale="92500" lnSpcReduction="10000"/>
          </a:bodyPr>
          <a:lstStyle/>
          <a:p>
            <a:r>
              <a:rPr lang="es-AR" sz="3200" dirty="0" smtClean="0"/>
              <a:t>Tutorías o apoyo para completar las tareas escolares</a:t>
            </a:r>
          </a:p>
          <a:p>
            <a:r>
              <a:rPr lang="es-AR" sz="3200" dirty="0" smtClean="0"/>
              <a:t>Actividades de formación de valores y principios a través de relatos bíblicos e historias inspiradoras </a:t>
            </a:r>
          </a:p>
          <a:p>
            <a:r>
              <a:rPr lang="es-AR" sz="3200" dirty="0" smtClean="0"/>
              <a:t>Recreación formadora a través de juegos, dinámicas de grupo.</a:t>
            </a:r>
          </a:p>
          <a:p>
            <a:r>
              <a:rPr lang="es-AR" sz="3200" dirty="0" smtClean="0"/>
              <a:t>Desarrollo de especialidades de conquistadores.</a:t>
            </a:r>
          </a:p>
          <a:p>
            <a:r>
              <a:rPr lang="es-AR" sz="3200" dirty="0" smtClean="0"/>
              <a:t>Formación de nuevos niños mentores y liderazgo.</a:t>
            </a: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Posibles actividades adicionales</a:t>
            </a:r>
            <a:endParaRPr lang="en-US" dirty="0"/>
          </a:p>
        </p:txBody>
      </p:sp>
      <p:sp>
        <p:nvSpPr>
          <p:cNvPr id="3" name="Content Placeholder 2"/>
          <p:cNvSpPr>
            <a:spLocks noGrp="1"/>
          </p:cNvSpPr>
          <p:nvPr>
            <p:ph sz="quarter" idx="1"/>
          </p:nvPr>
        </p:nvSpPr>
        <p:spPr/>
        <p:txBody>
          <a:bodyPr>
            <a:normAutofit/>
          </a:bodyPr>
          <a:lstStyle/>
          <a:p>
            <a:r>
              <a:rPr lang="es-AR" sz="3200" dirty="0" smtClean="0"/>
              <a:t>Formación de buenos hábitos, salud e higiene.</a:t>
            </a:r>
          </a:p>
          <a:p>
            <a:r>
              <a:rPr lang="es-AR" sz="3200" dirty="0" smtClean="0"/>
              <a:t>Identificación de problemas familiares que afectan al niño y apoyo moral, espiritual y social a la familia. </a:t>
            </a:r>
          </a:p>
          <a:p>
            <a:r>
              <a:rPr lang="es-AR" sz="3200" dirty="0" smtClean="0"/>
              <a:t>Recolección y apoyo con cajas para niños necesitados.</a:t>
            </a:r>
          </a:p>
          <a:p>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pic>
        <p:nvPicPr>
          <p:cNvPr id="8195" name="Picture 3" descr="C:\Users\RiveraDi\AppData\Local\Microsoft\Windows\Temporary Internet Files\Content.IE5\7VOL8KPX\MP900262272[1].jpg"/>
          <p:cNvPicPr>
            <a:picLocks noChangeAspect="1" noChangeArrowheads="1"/>
          </p:cNvPicPr>
          <p:nvPr/>
        </p:nvPicPr>
        <p:blipFill>
          <a:blip r:embed="rId3" cstate="print"/>
          <a:srcRect/>
          <a:stretch>
            <a:fillRect/>
          </a:stretch>
        </p:blipFill>
        <p:spPr bwMode="auto">
          <a:xfrm>
            <a:off x="3429000" y="4572000"/>
            <a:ext cx="2621126" cy="1734312"/>
          </a:xfrm>
          <a:prstGeom prst="rect">
            <a:avLst/>
          </a:prstGeom>
          <a:ln>
            <a:noFill/>
          </a:ln>
          <a:effectLst>
            <a:softEdge rad="112500"/>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Evaluación</a:t>
            </a:r>
            <a:endParaRPr lang="en-US" dirty="0"/>
          </a:p>
        </p:txBody>
      </p:sp>
      <p:sp>
        <p:nvSpPr>
          <p:cNvPr id="3" name="Content Placeholder 2"/>
          <p:cNvSpPr>
            <a:spLocks noGrp="1"/>
          </p:cNvSpPr>
          <p:nvPr>
            <p:ph sz="quarter" idx="1"/>
          </p:nvPr>
        </p:nvSpPr>
        <p:spPr/>
        <p:txBody>
          <a:bodyPr>
            <a:noAutofit/>
          </a:bodyPr>
          <a:lstStyle/>
          <a:p>
            <a:r>
              <a:rPr lang="es-AR" sz="3200" dirty="0" smtClean="0"/>
              <a:t>Para llevar un seguimiento adecuado del programa, se diseñará un sistema de monitoreo que cumpla con los criterios siguientes:</a:t>
            </a:r>
          </a:p>
          <a:p>
            <a:pPr lvl="1"/>
            <a:r>
              <a:rPr lang="es-AR" sz="2800" dirty="0" smtClean="0"/>
              <a:t>Información oportuna y confiable para la toma de decisiones y la retroalimentación adecuada.</a:t>
            </a:r>
          </a:p>
          <a:p>
            <a:pPr lvl="1"/>
            <a:r>
              <a:rPr lang="es-AR" sz="2800" dirty="0" smtClean="0"/>
              <a:t>La autoevaluación y la mejora continua </a:t>
            </a:r>
          </a:p>
          <a:p>
            <a:pPr lvl="1"/>
            <a:r>
              <a:rPr lang="es-AR" sz="2800" dirty="0" smtClean="0"/>
              <a:t>Indicadores claves para medir el desempeño clave y el logro   de los objetivos.</a:t>
            </a:r>
            <a:endParaRPr lang="es-AR" sz="3600" dirty="0" smtClean="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Evaluación</a:t>
            </a:r>
            <a:endParaRPr lang="en-US" dirty="0"/>
          </a:p>
        </p:txBody>
      </p:sp>
      <p:sp>
        <p:nvSpPr>
          <p:cNvPr id="3" name="Content Placeholder 2"/>
          <p:cNvSpPr>
            <a:spLocks noGrp="1"/>
          </p:cNvSpPr>
          <p:nvPr>
            <p:ph sz="quarter" idx="1"/>
          </p:nvPr>
        </p:nvSpPr>
        <p:spPr/>
        <p:txBody>
          <a:bodyPr>
            <a:noAutofit/>
          </a:bodyPr>
          <a:lstStyle/>
          <a:p>
            <a:r>
              <a:rPr lang="es-AR" sz="3200" dirty="0" smtClean="0"/>
              <a:t>La evaluación de progreso se realizara anualmente mediante visitas aleatorias usando herramientas etnográficas como entrevistas claves, grupos focales y observación. Una comisión conformada por algunos departamentales de la DIA, la Unión y campo local implementadora, será responsable de la evaluación. Donde sea posible se incluirá la participación de algunos socios claves.</a:t>
            </a: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Resultados esperados</a:t>
            </a:r>
            <a:endParaRPr lang="en-US" dirty="0"/>
          </a:p>
        </p:txBody>
      </p:sp>
      <p:sp>
        <p:nvSpPr>
          <p:cNvPr id="3" name="Content Placeholder 2"/>
          <p:cNvSpPr>
            <a:spLocks noGrp="1"/>
          </p:cNvSpPr>
          <p:nvPr>
            <p:ph sz="quarter" idx="1"/>
          </p:nvPr>
        </p:nvSpPr>
        <p:spPr/>
        <p:txBody>
          <a:bodyPr>
            <a:normAutofit/>
          </a:bodyPr>
          <a:lstStyle/>
          <a:p>
            <a:pPr>
              <a:lnSpc>
                <a:spcPct val="90000"/>
              </a:lnSpc>
            </a:pPr>
            <a:r>
              <a:rPr lang="es-AR" sz="3200" dirty="0" smtClean="0"/>
              <a:t>Los miembros de la IASD son conscientes y activos en la formación de sus hijos para ser menos egoístas y responsables con su prójimo ante Dios.</a:t>
            </a:r>
          </a:p>
          <a:p>
            <a:pPr>
              <a:lnSpc>
                <a:spcPct val="90000"/>
              </a:lnSpc>
            </a:pPr>
            <a:r>
              <a:rPr lang="es-AR" sz="3200" dirty="0" smtClean="0"/>
              <a:t> La IASD es apreciada por su sensibilidad social y servicio en la comunidad. </a:t>
            </a:r>
          </a:p>
          <a:p>
            <a:pPr>
              <a:lnSpc>
                <a:spcPct val="90000"/>
              </a:lnSpc>
            </a:pPr>
            <a:r>
              <a:rPr lang="es-AR" sz="3200" dirty="0" smtClean="0"/>
              <a:t>Por lo tanto se espera:</a:t>
            </a: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OBJETIVOS</a:t>
            </a:r>
            <a:endParaRPr lang="en-US" dirty="0"/>
          </a:p>
        </p:txBody>
      </p:sp>
      <p:sp>
        <p:nvSpPr>
          <p:cNvPr id="3" name="Content Placeholder 2"/>
          <p:cNvSpPr>
            <a:spLocks noGrp="1"/>
          </p:cNvSpPr>
          <p:nvPr>
            <p:ph sz="quarter" idx="1"/>
          </p:nvPr>
        </p:nvSpPr>
        <p:spPr/>
        <p:txBody>
          <a:bodyPr>
            <a:normAutofit/>
          </a:bodyPr>
          <a:lstStyle/>
          <a:p>
            <a:pPr>
              <a:buNone/>
            </a:pPr>
            <a:r>
              <a:rPr lang="es-AR" sz="3200" dirty="0" smtClean="0">
                <a:solidFill>
                  <a:srgbClr val="660066"/>
                </a:solidFill>
              </a:rPr>
              <a:t>OBJETIVO #2:</a:t>
            </a:r>
          </a:p>
          <a:p>
            <a:r>
              <a:rPr lang="es-AR" sz="3200" dirty="0" smtClean="0"/>
              <a:t>Suplir la necesidad de apoyo, dirección y protección a niños que atraviesan momentos difíciles y prepararlos para que puedan defenderse y servir de ayuda mutua en los lugares donde abundan (escuela, iglesia, comunidad, hogar) utilizando el grupo con el cual se identifican: otros niños.</a:t>
            </a:r>
            <a:endParaRPr lang="es-ES_tradnl" sz="3200" dirty="0" smtClean="0"/>
          </a:p>
        </p:txBody>
      </p:sp>
      <p:pic>
        <p:nvPicPr>
          <p:cNvPr id="4" name="Picture 3" descr="Deten!.png"/>
          <p:cNvPicPr>
            <a:picLocks noChangeAspect="1"/>
          </p:cNvPicPr>
          <p:nvPr/>
        </p:nvPicPr>
        <p:blipFill>
          <a:blip r:embed="rId2" cstate="print"/>
          <a:stretch>
            <a:fillRect/>
          </a:stretch>
        </p:blipFill>
        <p:spPr>
          <a:xfrm>
            <a:off x="7620000" y="152400"/>
            <a:ext cx="1143000" cy="1143000"/>
          </a:xfrm>
          <a:prstGeom prst="rect">
            <a:avLst/>
          </a:prstGeom>
          <a:ln>
            <a:noFill/>
          </a:ln>
          <a:effectLst>
            <a:softEdge rad="112500"/>
          </a:effectLst>
        </p:spPr>
      </p:pic>
      <p:pic>
        <p:nvPicPr>
          <p:cNvPr id="2050" name="Picture 2" descr="C:\Users\CarballoVe\AppData\Local\Microsoft\Windows\Temporary Internet Files\Content.IE5\HHOX9PE9\MP900422159[1].jpg"/>
          <p:cNvPicPr>
            <a:picLocks noChangeAspect="1" noChangeArrowheads="1"/>
          </p:cNvPicPr>
          <p:nvPr/>
        </p:nvPicPr>
        <p:blipFill>
          <a:blip r:embed="rId3" cstate="print"/>
          <a:srcRect/>
          <a:stretch>
            <a:fillRect/>
          </a:stretch>
        </p:blipFill>
        <p:spPr bwMode="auto">
          <a:xfrm>
            <a:off x="6781800" y="5181600"/>
            <a:ext cx="1447800" cy="1447800"/>
          </a:xfrm>
          <a:prstGeom prst="rect">
            <a:avLst/>
          </a:prstGeom>
          <a:ln>
            <a:noFill/>
          </a:ln>
          <a:effectLst>
            <a:softEdge rad="112500"/>
          </a:effectLst>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Resultados esperados</a:t>
            </a:r>
            <a:endParaRPr lang="en-US" dirty="0"/>
          </a:p>
        </p:txBody>
      </p:sp>
      <p:sp>
        <p:nvSpPr>
          <p:cNvPr id="3" name="Content Placeholder 2"/>
          <p:cNvSpPr>
            <a:spLocks noGrp="1"/>
          </p:cNvSpPr>
          <p:nvPr>
            <p:ph sz="quarter" idx="1"/>
          </p:nvPr>
        </p:nvSpPr>
        <p:spPr/>
        <p:txBody>
          <a:bodyPr>
            <a:normAutofit lnSpcReduction="10000"/>
          </a:bodyPr>
          <a:lstStyle/>
          <a:p>
            <a:pPr>
              <a:lnSpc>
                <a:spcPct val="90000"/>
              </a:lnSpc>
            </a:pPr>
            <a:r>
              <a:rPr lang="es-AR" sz="3200" dirty="0" smtClean="0"/>
              <a:t>Motivar e integrar personas externas a la iglesia en un programa de servicio comunitario.</a:t>
            </a:r>
          </a:p>
          <a:p>
            <a:pPr>
              <a:lnSpc>
                <a:spcPct val="90000"/>
              </a:lnSpc>
            </a:pPr>
            <a:r>
              <a:rPr lang="es-AR" sz="3200" dirty="0" smtClean="0"/>
              <a:t>Trabajar para los niños y con los niños.</a:t>
            </a:r>
          </a:p>
          <a:p>
            <a:pPr>
              <a:lnSpc>
                <a:spcPct val="90000"/>
              </a:lnSpc>
            </a:pPr>
            <a:r>
              <a:rPr lang="es-ES_tradnl" sz="3200" dirty="0" smtClean="0"/>
              <a:t>Incrementar la imagen de la iglesia y de ADRA en la sociedad.</a:t>
            </a:r>
          </a:p>
          <a:p>
            <a:pPr>
              <a:lnSpc>
                <a:spcPct val="90000"/>
              </a:lnSpc>
            </a:pPr>
            <a:r>
              <a:rPr lang="es-ES_tradnl" sz="3200" dirty="0" smtClean="0"/>
              <a:t>Una oportunidad de aprendizaje de los niños sobre el ministerio de la bondad</a:t>
            </a:r>
          </a:p>
          <a:p>
            <a:pPr>
              <a:lnSpc>
                <a:spcPct val="90000"/>
              </a:lnSpc>
            </a:pPr>
            <a:r>
              <a:rPr lang="es-ES_tradnl" sz="3200" dirty="0" smtClean="0"/>
              <a:t>Una oportunidad para los padres de enseñar el valor del servicio.</a:t>
            </a: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Beneficios</a:t>
            </a:r>
            <a:endParaRPr lang="en-US" dirty="0"/>
          </a:p>
        </p:txBody>
      </p:sp>
      <p:sp>
        <p:nvSpPr>
          <p:cNvPr id="3" name="Content Placeholder 2"/>
          <p:cNvSpPr>
            <a:spLocks noGrp="1"/>
          </p:cNvSpPr>
          <p:nvPr>
            <p:ph sz="quarter" idx="1"/>
          </p:nvPr>
        </p:nvSpPr>
        <p:spPr/>
        <p:txBody>
          <a:bodyPr>
            <a:normAutofit/>
          </a:bodyPr>
          <a:lstStyle/>
          <a:p>
            <a:r>
              <a:rPr lang="es-AR" sz="3200" dirty="0" smtClean="0"/>
              <a:t>Este programa  tiene doble beneficio</a:t>
            </a:r>
          </a:p>
          <a:p>
            <a:pPr lvl="1"/>
            <a:r>
              <a:rPr lang="es-AR" sz="3200" dirty="0" smtClean="0"/>
              <a:t> </a:t>
            </a:r>
            <a:r>
              <a:rPr lang="es-AR" sz="3200" u="sng" dirty="0" smtClean="0"/>
              <a:t>Externo</a:t>
            </a:r>
            <a:r>
              <a:rPr lang="es-AR" sz="3200" dirty="0" smtClean="0"/>
              <a:t>: ayudar a un niño en necesidad</a:t>
            </a:r>
          </a:p>
          <a:p>
            <a:pPr lvl="1"/>
            <a:r>
              <a:rPr lang="es-AR" sz="3200" dirty="0" smtClean="0"/>
              <a:t> </a:t>
            </a:r>
            <a:r>
              <a:rPr lang="es-AR" sz="3200" u="sng" dirty="0" smtClean="0"/>
              <a:t>Interno</a:t>
            </a:r>
            <a:r>
              <a:rPr lang="es-AR" sz="3200" dirty="0" smtClean="0"/>
              <a:t>: formar a nuestros niños para que sean generosos y sensibles a la necesidad humana</a:t>
            </a:r>
          </a:p>
          <a:p>
            <a:endParaRPr lang="en-US" sz="3200"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pic>
        <p:nvPicPr>
          <p:cNvPr id="9218" name="Picture 2" descr="C:\Users\RiveraDi\AppData\Local\Microsoft\Windows\Temporary Internet Files\Content.IE5\7Z97H1ZH\MP900448524[1].jpg"/>
          <p:cNvPicPr>
            <a:picLocks noChangeAspect="1" noChangeArrowheads="1"/>
          </p:cNvPicPr>
          <p:nvPr/>
        </p:nvPicPr>
        <p:blipFill>
          <a:blip r:embed="rId3" cstate="print"/>
          <a:srcRect/>
          <a:stretch>
            <a:fillRect/>
          </a:stretch>
        </p:blipFill>
        <p:spPr bwMode="auto">
          <a:xfrm>
            <a:off x="3048000" y="4114800"/>
            <a:ext cx="3200400" cy="2133600"/>
          </a:xfrm>
          <a:prstGeom prst="rect">
            <a:avLst/>
          </a:prstGeom>
          <a:ln>
            <a:noFill/>
          </a:ln>
          <a:effectLst>
            <a:softEdge rad="112500"/>
          </a:effectLst>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CO" sz="3600" dirty="0" smtClean="0"/>
              <a:t>Quienes pueden ser coordinadores</a:t>
            </a:r>
            <a:endParaRPr lang="en-US" sz="3600" dirty="0"/>
          </a:p>
        </p:txBody>
      </p:sp>
      <p:sp>
        <p:nvSpPr>
          <p:cNvPr id="3" name="Content Placeholder 2"/>
          <p:cNvSpPr>
            <a:spLocks noGrp="1"/>
          </p:cNvSpPr>
          <p:nvPr>
            <p:ph sz="quarter" idx="1"/>
          </p:nvPr>
        </p:nvSpPr>
        <p:spPr/>
        <p:txBody>
          <a:bodyPr>
            <a:normAutofit/>
          </a:bodyPr>
          <a:lstStyle/>
          <a:p>
            <a:r>
              <a:rPr lang="es-ES_tradnl" sz="3200" dirty="0" smtClean="0"/>
              <a:t>Directora de ministerio Infantil</a:t>
            </a:r>
          </a:p>
          <a:p>
            <a:r>
              <a:rPr lang="es-ES_tradnl" sz="3200" dirty="0" smtClean="0"/>
              <a:t>Directora de ministerio de la mujer</a:t>
            </a:r>
          </a:p>
          <a:p>
            <a:r>
              <a:rPr lang="es-ES_tradnl" sz="3200" dirty="0" smtClean="0"/>
              <a:t>Director del Club de Conquistadores</a:t>
            </a:r>
          </a:p>
          <a:p>
            <a:r>
              <a:rPr lang="es-ES_tradnl" sz="3200" dirty="0" smtClean="0"/>
              <a:t>Un miembro de iglesia que ame trabajar con los niños y por los niños </a:t>
            </a:r>
          </a:p>
          <a:p>
            <a:r>
              <a:rPr lang="es-ES_tradnl" sz="3200" dirty="0" smtClean="0"/>
              <a:t>Una persona que la Junta de Iglesia nombre como coordinador(a)</a:t>
            </a: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CO" dirty="0" smtClean="0"/>
              <a:t>Otras posibilidades importantes</a:t>
            </a:r>
            <a:endParaRPr lang="en-US" dirty="0"/>
          </a:p>
        </p:txBody>
      </p:sp>
      <p:sp>
        <p:nvSpPr>
          <p:cNvPr id="3" name="Content Placeholder 2"/>
          <p:cNvSpPr>
            <a:spLocks noGrp="1"/>
          </p:cNvSpPr>
          <p:nvPr>
            <p:ph sz="quarter" idx="1"/>
          </p:nvPr>
        </p:nvSpPr>
        <p:spPr/>
        <p:txBody>
          <a:bodyPr>
            <a:normAutofit/>
          </a:bodyPr>
          <a:lstStyle/>
          <a:p>
            <a:r>
              <a:rPr lang="de-DE" dirty="0" smtClean="0"/>
              <a:t> </a:t>
            </a:r>
            <a:r>
              <a:rPr lang="es-CO" dirty="0" smtClean="0"/>
              <a:t>Invitar a instituciones que trabajan con niños para ser socios del programa (escuelas, colegios, etc.)</a:t>
            </a:r>
          </a:p>
          <a:p>
            <a:r>
              <a:rPr lang="es-CO" dirty="0" smtClean="0"/>
              <a:t> Promover el programa en días especiales como el día del niño.</a:t>
            </a:r>
          </a:p>
          <a:p>
            <a:r>
              <a:rPr lang="es-CO" dirty="0" smtClean="0"/>
              <a:t> Apoyar que los niños participen y tengan una experiencia formadora de excelencia.</a:t>
            </a:r>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Conclusión</a:t>
            </a:r>
            <a:endParaRPr lang="en-US" dirty="0"/>
          </a:p>
        </p:txBody>
      </p:sp>
      <p:sp>
        <p:nvSpPr>
          <p:cNvPr id="3" name="Content Placeholder 2"/>
          <p:cNvSpPr>
            <a:spLocks noGrp="1"/>
          </p:cNvSpPr>
          <p:nvPr>
            <p:ph sz="quarter" idx="1"/>
          </p:nvPr>
        </p:nvSpPr>
        <p:spPr/>
        <p:txBody>
          <a:bodyPr>
            <a:normAutofit/>
          </a:bodyPr>
          <a:lstStyle/>
          <a:p>
            <a:r>
              <a:rPr lang="es-CO" dirty="0" smtClean="0"/>
              <a:t>Este programa de servicio a la comunidad y a la iglesia reúne los requisitos necesarios para completar el nivel IV del programa de certificación de ministerio infantil. </a:t>
            </a:r>
          </a:p>
          <a:p>
            <a:r>
              <a:rPr lang="es-CO" dirty="0" smtClean="0"/>
              <a:t>En forma singular, este programa cumple con los requisitos dados por Dios de “dar de comer, dar de beber, visitar, vestir, proteger, sanar”, que es un requisito para todo aquel que quiere cumplir la voluntad de Dios. – Mateo 25:34-36 </a:t>
            </a:r>
            <a:endParaRPr lang="en-US" dirty="0"/>
          </a:p>
        </p:txBody>
      </p:sp>
      <p:pic>
        <p:nvPicPr>
          <p:cNvPr id="4" name="Picture 3" descr="Deten!.png"/>
          <p:cNvPicPr>
            <a:picLocks noChangeAspect="1"/>
          </p:cNvPicPr>
          <p:nvPr/>
        </p:nvPicPr>
        <p:blipFill>
          <a:blip r:embed="rId2"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¿De qué se trata este proyecto?</a:t>
            </a:r>
            <a:endParaRPr lang="en-US" dirty="0"/>
          </a:p>
        </p:txBody>
      </p:sp>
      <p:sp>
        <p:nvSpPr>
          <p:cNvPr id="3" name="Content Placeholder 2"/>
          <p:cNvSpPr>
            <a:spLocks noGrp="1"/>
          </p:cNvSpPr>
          <p:nvPr>
            <p:ph sz="quarter" idx="1"/>
          </p:nvPr>
        </p:nvSpPr>
        <p:spPr/>
        <p:txBody>
          <a:bodyPr>
            <a:normAutofit fontScale="92500" lnSpcReduction="10000"/>
          </a:bodyPr>
          <a:lstStyle/>
          <a:p>
            <a:pPr>
              <a:buNone/>
            </a:pPr>
            <a:r>
              <a:rPr lang="es-AR" dirty="0" smtClean="0">
                <a:solidFill>
                  <a:srgbClr val="660066"/>
                </a:solidFill>
              </a:rPr>
              <a:t>EN LA IGLESIA:</a:t>
            </a:r>
          </a:p>
          <a:p>
            <a:r>
              <a:rPr lang="es-AR" sz="3200" dirty="0" smtClean="0"/>
              <a:t>Un programa de servicio y alcance a la comunidad de la Iglesia Adventista, donde el departamento de ministerio infantil se une a otros departamentos interesados (ADRA y Ministerio de Salud entre otros) con el fin de cumplir la misión de “amar al prójimo como a sí mismo” y proteger a los más indefensos, los niños de la iglesia y de la comunidad, en su problemática diaria y sobre todo durante momentos de crisis y desastres. </a:t>
            </a:r>
          </a:p>
          <a:p>
            <a:endParaRPr lang="en-US" dirty="0"/>
          </a:p>
        </p:txBody>
      </p:sp>
      <p:pic>
        <p:nvPicPr>
          <p:cNvPr id="4" name="Picture 3" descr="Deten!.png"/>
          <p:cNvPicPr>
            <a:picLocks noChangeAspect="1"/>
          </p:cNvPicPr>
          <p:nvPr/>
        </p:nvPicPr>
        <p:blipFill>
          <a:blip r:embed="rId2" cstate="print"/>
          <a:stretch>
            <a:fillRect/>
          </a:stretch>
        </p:blipFill>
        <p:spPr>
          <a:xfrm>
            <a:off x="7924800" y="76200"/>
            <a:ext cx="1143000" cy="1143000"/>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¿De qué se trata este proyecto?</a:t>
            </a:r>
            <a:endParaRPr lang="en-US" dirty="0"/>
          </a:p>
        </p:txBody>
      </p:sp>
      <p:sp>
        <p:nvSpPr>
          <p:cNvPr id="3" name="Content Placeholder 2"/>
          <p:cNvSpPr>
            <a:spLocks noGrp="1"/>
          </p:cNvSpPr>
          <p:nvPr>
            <p:ph sz="quarter" idx="1"/>
          </p:nvPr>
        </p:nvSpPr>
        <p:spPr/>
        <p:txBody>
          <a:bodyPr>
            <a:noAutofit/>
          </a:bodyPr>
          <a:lstStyle/>
          <a:p>
            <a:pPr>
              <a:buNone/>
            </a:pPr>
            <a:r>
              <a:rPr lang="es-AR" sz="2800" dirty="0" smtClean="0">
                <a:solidFill>
                  <a:srgbClr val="660066"/>
                </a:solidFill>
              </a:rPr>
              <a:t>EN LA COMUNIDAD:</a:t>
            </a:r>
          </a:p>
          <a:p>
            <a:r>
              <a:rPr lang="es-ES_tradnl" sz="3200" dirty="0" smtClean="0"/>
              <a:t>Proveer un lugar donde los niños de la comunidad puedan acudir en caso de problemas y donde se les enseñe principios básicos de conservación.</a:t>
            </a:r>
          </a:p>
          <a:p>
            <a:r>
              <a:rPr lang="es-ES_tradnl" sz="3200" dirty="0" smtClean="0"/>
              <a:t> Proveer la educación social necesaria en la comunidad a través de la capacitación de un personal dedicado e interesado en proteger a los niños en tiempo de desastre. </a:t>
            </a:r>
            <a:endParaRPr lang="en-US" sz="2800" dirty="0"/>
          </a:p>
        </p:txBody>
      </p:sp>
      <p:pic>
        <p:nvPicPr>
          <p:cNvPr id="4" name="Picture 3" descr="Deten!.png"/>
          <p:cNvPicPr>
            <a:picLocks noChangeAspect="1"/>
          </p:cNvPicPr>
          <p:nvPr/>
        </p:nvPicPr>
        <p:blipFill>
          <a:blip r:embed="rId2" cstate="print"/>
          <a:stretch>
            <a:fillRect/>
          </a:stretch>
        </p:blipFill>
        <p:spPr>
          <a:xfrm>
            <a:off x="7924800" y="76200"/>
            <a:ext cx="1143000" cy="1143000"/>
          </a:xfrm>
          <a:prstGeom prst="rect">
            <a:avLst/>
          </a:prstGeom>
          <a:ln>
            <a:noFill/>
          </a:ln>
          <a:effectLst>
            <a:softEdge rad="1125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¿De qué se trata este proyecto?</a:t>
            </a:r>
            <a:endParaRPr lang="en-US" dirty="0"/>
          </a:p>
        </p:txBody>
      </p:sp>
      <p:sp>
        <p:nvSpPr>
          <p:cNvPr id="3" name="Content Placeholder 2"/>
          <p:cNvSpPr>
            <a:spLocks noGrp="1"/>
          </p:cNvSpPr>
          <p:nvPr>
            <p:ph sz="quarter" idx="1"/>
          </p:nvPr>
        </p:nvSpPr>
        <p:spPr/>
        <p:txBody>
          <a:bodyPr>
            <a:noAutofit/>
          </a:bodyPr>
          <a:lstStyle/>
          <a:p>
            <a:pPr>
              <a:buNone/>
            </a:pPr>
            <a:r>
              <a:rPr lang="es-AR" sz="3200" dirty="0" smtClean="0">
                <a:solidFill>
                  <a:srgbClr val="660066"/>
                </a:solidFill>
              </a:rPr>
              <a:t>EN LA COMUNIDAD:</a:t>
            </a:r>
          </a:p>
          <a:p>
            <a:r>
              <a:rPr lang="es-ES_tradnl" sz="3600" dirty="0" smtClean="0"/>
              <a:t>Esto incluye la identificación de un lugar común donde los niños que queden desamparados puedan acudir, y donde los padres puedan recibir ayuda para identificar las necesidades y localizar a los afectados. </a:t>
            </a:r>
            <a:endParaRPr lang="en-US" sz="3200" dirty="0"/>
          </a:p>
        </p:txBody>
      </p:sp>
      <p:pic>
        <p:nvPicPr>
          <p:cNvPr id="4" name="Picture 3" descr="Deten!.png"/>
          <p:cNvPicPr>
            <a:picLocks noChangeAspect="1"/>
          </p:cNvPicPr>
          <p:nvPr/>
        </p:nvPicPr>
        <p:blipFill>
          <a:blip r:embed="rId2" cstate="print"/>
          <a:stretch>
            <a:fillRect/>
          </a:stretch>
        </p:blipFill>
        <p:spPr>
          <a:xfrm>
            <a:off x="7924800" y="76200"/>
            <a:ext cx="1143000" cy="1143000"/>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¿De qué se trata este proyecto?</a:t>
            </a:r>
            <a:endParaRPr lang="en-US" dirty="0"/>
          </a:p>
        </p:txBody>
      </p:sp>
      <p:sp>
        <p:nvSpPr>
          <p:cNvPr id="3" name="Content Placeholder 2"/>
          <p:cNvSpPr>
            <a:spLocks noGrp="1"/>
          </p:cNvSpPr>
          <p:nvPr>
            <p:ph sz="quarter" idx="1"/>
          </p:nvPr>
        </p:nvSpPr>
        <p:spPr/>
        <p:txBody>
          <a:bodyPr>
            <a:normAutofit/>
          </a:bodyPr>
          <a:lstStyle/>
          <a:p>
            <a:pPr>
              <a:buNone/>
            </a:pPr>
            <a:r>
              <a:rPr lang="es-AR" dirty="0" smtClean="0">
                <a:solidFill>
                  <a:srgbClr val="660066"/>
                </a:solidFill>
              </a:rPr>
              <a:t>EN LA COMUNIDAD:</a:t>
            </a:r>
          </a:p>
          <a:p>
            <a:r>
              <a:rPr lang="es-ES_tradnl" sz="3200" dirty="0" smtClean="0"/>
              <a:t>Ser una influencia positiva en los niños y las familias de la comunidad, especialmente los que están en riesgo futuro de: deserción escolar, antivalores, violencia, pandillaje, drogadicción, prostitución, maltrato y trabajo infantil, entre otros que son problemas sociales.</a:t>
            </a:r>
          </a:p>
        </p:txBody>
      </p:sp>
      <p:pic>
        <p:nvPicPr>
          <p:cNvPr id="4" name="Picture 3" descr="Deten!.png"/>
          <p:cNvPicPr>
            <a:picLocks noChangeAspect="1"/>
          </p:cNvPicPr>
          <p:nvPr/>
        </p:nvPicPr>
        <p:blipFill>
          <a:blip r:embed="rId2" cstate="print"/>
          <a:stretch>
            <a:fillRect/>
          </a:stretch>
        </p:blipFill>
        <p:spPr>
          <a:xfrm>
            <a:off x="7924800" y="76200"/>
            <a:ext cx="1143000" cy="1143000"/>
          </a:xfrm>
          <a:prstGeom prst="rect">
            <a:avLst/>
          </a:prstGeom>
          <a:ln>
            <a:noFill/>
          </a:ln>
          <a:effectLst>
            <a:softEdge rad="112500"/>
          </a:effectLst>
        </p:spPr>
      </p:pic>
      <p:pic>
        <p:nvPicPr>
          <p:cNvPr id="3074" name="Picture 2" descr="C:\Users\CarballoVe\AppData\Local\Microsoft\Windows\Temporary Internet Files\Content.IE5\BJX0TZVL\MP900431029[1].jpg"/>
          <p:cNvPicPr>
            <a:picLocks noChangeAspect="1" noChangeArrowheads="1"/>
          </p:cNvPicPr>
          <p:nvPr/>
        </p:nvPicPr>
        <p:blipFill>
          <a:blip r:embed="rId3" cstate="print"/>
          <a:srcRect/>
          <a:stretch>
            <a:fillRect/>
          </a:stretch>
        </p:blipFill>
        <p:spPr bwMode="auto">
          <a:xfrm>
            <a:off x="3810000" y="5181600"/>
            <a:ext cx="1371600" cy="1371600"/>
          </a:xfrm>
          <a:prstGeom prst="rect">
            <a:avLst/>
          </a:prstGeom>
          <a:ln>
            <a:noFill/>
          </a:ln>
          <a:effectLst>
            <a:softEdge rad="11250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¿De qué se trata este proyecto?</a:t>
            </a:r>
            <a:endParaRPr lang="en-US" dirty="0"/>
          </a:p>
        </p:txBody>
      </p:sp>
      <p:sp>
        <p:nvSpPr>
          <p:cNvPr id="3" name="Content Placeholder 2"/>
          <p:cNvSpPr>
            <a:spLocks noGrp="1"/>
          </p:cNvSpPr>
          <p:nvPr>
            <p:ph sz="quarter" idx="1"/>
          </p:nvPr>
        </p:nvSpPr>
        <p:spPr/>
        <p:txBody>
          <a:bodyPr>
            <a:normAutofit/>
          </a:bodyPr>
          <a:lstStyle/>
          <a:p>
            <a:pPr>
              <a:buNone/>
            </a:pPr>
            <a:r>
              <a:rPr lang="es-AR" dirty="0" smtClean="0">
                <a:solidFill>
                  <a:srgbClr val="660066"/>
                </a:solidFill>
              </a:rPr>
              <a:t>EN LA COMUNIDAD:</a:t>
            </a:r>
          </a:p>
          <a:p>
            <a:r>
              <a:rPr lang="es-ES_tradnl" sz="3200" dirty="0" smtClean="0"/>
              <a:t>Se recomienda convocar a actores sociales (defensoría de los derechos del niño, las empresas, Organismos de Naciones Unidas, Ministerio de Educación, policía, y otros) para hacer una campaña a favor de los niños, especialmente con aquellos en riesgo social.</a:t>
            </a:r>
          </a:p>
          <a:p>
            <a:endParaRPr lang="en-US" dirty="0"/>
          </a:p>
        </p:txBody>
      </p:sp>
      <p:pic>
        <p:nvPicPr>
          <p:cNvPr id="4" name="Picture 3" descr="Deten!.png"/>
          <p:cNvPicPr>
            <a:picLocks noChangeAspect="1"/>
          </p:cNvPicPr>
          <p:nvPr/>
        </p:nvPicPr>
        <p:blipFill>
          <a:blip r:embed="rId2" cstate="print"/>
          <a:stretch>
            <a:fillRect/>
          </a:stretch>
        </p:blipFill>
        <p:spPr>
          <a:xfrm>
            <a:off x="7924800" y="76200"/>
            <a:ext cx="1143000" cy="1143000"/>
          </a:xfrm>
          <a:prstGeom prst="rect">
            <a:avLst/>
          </a:prstGeom>
          <a:ln>
            <a:noFill/>
          </a:ln>
          <a:effectLst>
            <a:softEdge rad="11250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RiveraDi\AppData\Local\Microsoft\Windows\Temporary Internet Files\Content.IE5\RFRDRG7M\MP900422533[1].jpg"/>
          <p:cNvPicPr>
            <a:picLocks noChangeAspect="1" noChangeArrowheads="1"/>
          </p:cNvPicPr>
          <p:nvPr/>
        </p:nvPicPr>
        <p:blipFill>
          <a:blip r:embed="rId3" cstate="print"/>
          <a:srcRect/>
          <a:stretch>
            <a:fillRect/>
          </a:stretch>
        </p:blipFill>
        <p:spPr bwMode="auto">
          <a:xfrm>
            <a:off x="-76200" y="1524000"/>
            <a:ext cx="2209800" cy="2209800"/>
          </a:xfrm>
          <a:prstGeom prst="rect">
            <a:avLst/>
          </a:prstGeom>
          <a:ln>
            <a:noFill/>
          </a:ln>
          <a:effectLst>
            <a:softEdge rad="112500"/>
          </a:effectLst>
        </p:spPr>
      </p:pic>
      <p:sp>
        <p:nvSpPr>
          <p:cNvPr id="2" name="Title 1"/>
          <p:cNvSpPr>
            <a:spLocks noGrp="1"/>
          </p:cNvSpPr>
          <p:nvPr>
            <p:ph type="title"/>
          </p:nvPr>
        </p:nvSpPr>
        <p:spPr/>
        <p:txBody>
          <a:bodyPr/>
          <a:lstStyle/>
          <a:p>
            <a:r>
              <a:rPr lang="es-CO" dirty="0" smtClean="0"/>
              <a:t>A tono con la Biblia</a:t>
            </a:r>
            <a:endParaRPr lang="es-CO" dirty="0"/>
          </a:p>
        </p:txBody>
      </p:sp>
      <p:sp>
        <p:nvSpPr>
          <p:cNvPr id="3" name="Content Placeholder 2"/>
          <p:cNvSpPr>
            <a:spLocks noGrp="1"/>
          </p:cNvSpPr>
          <p:nvPr>
            <p:ph sz="quarter" idx="1"/>
          </p:nvPr>
        </p:nvSpPr>
        <p:spPr>
          <a:xfrm>
            <a:off x="2133600" y="1828800"/>
            <a:ext cx="6324600" cy="4267200"/>
          </a:xfrm>
        </p:spPr>
        <p:txBody>
          <a:bodyPr>
            <a:noAutofit/>
          </a:bodyPr>
          <a:lstStyle/>
          <a:p>
            <a:r>
              <a:rPr lang="es-ES_tradnl" sz="3200" dirty="0" smtClean="0"/>
              <a:t>Proverbios 22:6 Muéstrale al niño el camino que debe seguir, y se mantendrá en él a</a:t>
            </a:r>
            <a:r>
              <a:rPr lang="es-CO" sz="3200" dirty="0" smtClean="0"/>
              <a:t>ú</a:t>
            </a:r>
            <a:r>
              <a:rPr lang="es-ES_tradnl" sz="3200" dirty="0" smtClean="0"/>
              <a:t>n en la vejez.</a:t>
            </a:r>
          </a:p>
          <a:p>
            <a:pPr>
              <a:buNone/>
            </a:pPr>
            <a:endParaRPr lang="es-ES_tradnl" sz="3200" dirty="0" smtClean="0"/>
          </a:p>
          <a:p>
            <a:r>
              <a:rPr lang="es-ES_tradnl" sz="3200" dirty="0" smtClean="0"/>
              <a:t>Lucas 18:17 En verdad les digo que el que no reciba el Reino de Dios como un niño no entrará en él.</a:t>
            </a:r>
          </a:p>
        </p:txBody>
      </p:sp>
      <p:pic>
        <p:nvPicPr>
          <p:cNvPr id="4" name="Picture 3" descr="Deten!.png"/>
          <p:cNvPicPr>
            <a:picLocks noChangeAspect="1"/>
          </p:cNvPicPr>
          <p:nvPr/>
        </p:nvPicPr>
        <p:blipFill>
          <a:blip r:embed="rId4" cstate="print"/>
          <a:stretch>
            <a:fillRect/>
          </a:stretch>
        </p:blipFill>
        <p:spPr>
          <a:xfrm>
            <a:off x="7696200" y="152400"/>
            <a:ext cx="1143000" cy="1143000"/>
          </a:xfrm>
          <a:prstGeom prst="rect">
            <a:avLst/>
          </a:prstGeom>
          <a:ln>
            <a:noFill/>
          </a:ln>
          <a:effectLst>
            <a:softEdge rad="112500"/>
          </a:effectLst>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328</TotalTime>
  <Words>2113</Words>
  <Application>Microsoft Office PowerPoint</Application>
  <PresentationFormat>On-screen Show (4:3)</PresentationFormat>
  <Paragraphs>122</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Median</vt:lpstr>
      <vt:lpstr>AL SUFRIMIENTO INFANTIL</vt:lpstr>
      <vt:lpstr>OBJETIVOS</vt:lpstr>
      <vt:lpstr>OBJETIVOS</vt:lpstr>
      <vt:lpstr>¿De qué se trata este proyecto?</vt:lpstr>
      <vt:lpstr>¿De qué se trata este proyecto?</vt:lpstr>
      <vt:lpstr>¿De qué se trata este proyecto?</vt:lpstr>
      <vt:lpstr>¿De qué se trata este proyecto?</vt:lpstr>
      <vt:lpstr>¿De qué se trata este proyecto?</vt:lpstr>
      <vt:lpstr>A tono con la Biblia</vt:lpstr>
      <vt:lpstr>A tono con la Biblia</vt:lpstr>
      <vt:lpstr>A tono con la Biblia</vt:lpstr>
      <vt:lpstr>A tono con el Espíritu de Profecía</vt:lpstr>
      <vt:lpstr>A tono con la preocupación mundial</vt:lpstr>
      <vt:lpstr>Plan de actividades - 1</vt:lpstr>
      <vt:lpstr>Plan de actividades - 2</vt:lpstr>
      <vt:lpstr>Plan de actividades - 3</vt:lpstr>
      <vt:lpstr>Plan 1 - Formación</vt:lpstr>
      <vt:lpstr>Plan 1 - Formación</vt:lpstr>
      <vt:lpstr>Capacitación</vt:lpstr>
      <vt:lpstr>Capacitación</vt:lpstr>
      <vt:lpstr>Plan 2 – Campaña pública</vt:lpstr>
      <vt:lpstr>Plan 2 – Campaña pública</vt:lpstr>
      <vt:lpstr>Plan 3 – Uso adecuado de la infraestructura </vt:lpstr>
      <vt:lpstr>Plan 3 – Uso adecuado de la infraestructura </vt:lpstr>
      <vt:lpstr>Posibles actividades adicionales</vt:lpstr>
      <vt:lpstr>Posibles actividades adicionales</vt:lpstr>
      <vt:lpstr>Evaluación</vt:lpstr>
      <vt:lpstr>Evaluación</vt:lpstr>
      <vt:lpstr>Resultados esperados</vt:lpstr>
      <vt:lpstr>Resultados esperados</vt:lpstr>
      <vt:lpstr>Beneficios</vt:lpstr>
      <vt:lpstr>Quienes pueden ser coordinadores</vt:lpstr>
      <vt:lpstr>Otras posibilidades importantes</vt:lpstr>
      <vt:lpstr>Conclusión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¡ALTO AL SUFRIMIENTO INFANTIL!</dc:title>
  <dc:creator>Dinorah Rivera</dc:creator>
  <cp:lastModifiedBy>Veronica Carballo</cp:lastModifiedBy>
  <cp:revision>30</cp:revision>
  <dcterms:created xsi:type="dcterms:W3CDTF">2012-08-06T13:59:41Z</dcterms:created>
  <dcterms:modified xsi:type="dcterms:W3CDTF">2012-09-06T20:33:11Z</dcterms:modified>
</cp:coreProperties>
</file>